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Lst>
  <p:sldIdLst>
    <p:sldId id="257" r:id="rId3"/>
    <p:sldId id="256" r:id="rId4"/>
    <p:sldId id="260" r:id="rId5"/>
    <p:sldId id="258" r:id="rId6"/>
    <p:sldId id="259" r:id="rId7"/>
    <p:sldId id="262" r:id="rId8"/>
    <p:sldId id="261" r:id="rId9"/>
    <p:sldId id="263" r:id="rId10"/>
    <p:sldId id="264" r:id="rId11"/>
    <p:sldId id="267" r:id="rId12"/>
    <p:sldId id="265" r:id="rId13"/>
    <p:sldId id="266"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9" autoAdjust="0"/>
  </p:normalViewPr>
  <p:slideViewPr>
    <p:cSldViewPr>
      <p:cViewPr>
        <p:scale>
          <a:sx n="130" d="100"/>
          <a:sy n="130" d="100"/>
        </p:scale>
        <p:origin x="1662" y="18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153377"/>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567644"/>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2492760203"/>
      </p:ext>
    </p:extLst>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64387"/>
            <a:ext cx="9144000" cy="893613"/>
          </a:xfrm>
          <a:prstGeom prst="rect">
            <a:avLst/>
          </a:prstGeom>
        </p:spPr>
      </p:pic>
    </p:spTree>
    <p:extLst>
      <p:ext uri="{BB962C8B-B14F-4D97-AF65-F5344CB8AC3E}">
        <p14:creationId xmlns:p14="http://schemas.microsoft.com/office/powerpoint/2010/main" val="2574037079"/>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3" name="ZoneTexte 2"/>
          <p:cNvSpPr txBox="1"/>
          <p:nvPr/>
        </p:nvSpPr>
        <p:spPr>
          <a:xfrm>
            <a:off x="5961" y="1700808"/>
            <a:ext cx="9144000" cy="1846659"/>
          </a:xfrm>
          <a:prstGeom prst="rect">
            <a:avLst/>
          </a:prstGeom>
          <a:noFill/>
        </p:spPr>
        <p:txBody>
          <a:bodyPr wrap="square" rtlCol="0">
            <a:spAutoFit/>
          </a:bodyPr>
          <a:lstStyle/>
          <a:p>
            <a:pPr algn="ctr"/>
            <a:r>
              <a:rPr lang="fr-FR" sz="4200" b="1" dirty="0" err="1" smtClean="0">
                <a:solidFill>
                  <a:schemeClr val="bg1"/>
                </a:solidFill>
                <a:latin typeface="Trebuchet MS" pitchFamily="34" charset="0"/>
              </a:rPr>
              <a:t>Bécédia</a:t>
            </a:r>
            <a:endParaRPr lang="fr-FR" sz="4200" b="1" dirty="0" smtClean="0">
              <a:solidFill>
                <a:schemeClr val="bg1"/>
              </a:solidFill>
              <a:latin typeface="Trebuchet MS" pitchFamily="34" charset="0"/>
            </a:endParaRPr>
          </a:p>
          <a:p>
            <a:pPr algn="ctr"/>
            <a:r>
              <a:rPr lang="fr-FR" sz="2400" dirty="0" smtClean="0">
                <a:solidFill>
                  <a:schemeClr val="bg1"/>
                </a:solidFill>
                <a:latin typeface="Trebuchet MS" pitchFamily="34" charset="0"/>
              </a:rPr>
              <a:t>Université populaire itinérante</a:t>
            </a:r>
          </a:p>
          <a:p>
            <a:pPr algn="ctr"/>
            <a:r>
              <a:rPr lang="fr-FR" sz="2400" dirty="0" err="1">
                <a:solidFill>
                  <a:schemeClr val="bg1"/>
                </a:solidFill>
                <a:latin typeface="Trebuchet MS" panose="020B0603020202020204" pitchFamily="34" charset="0"/>
              </a:rPr>
              <a:t>Gouiziek</a:t>
            </a:r>
            <a:r>
              <a:rPr lang="fr-FR" sz="2400" dirty="0">
                <a:solidFill>
                  <a:schemeClr val="bg1"/>
                </a:solidFill>
                <a:latin typeface="Trebuchet MS" panose="020B0603020202020204" pitchFamily="34" charset="0"/>
              </a:rPr>
              <a:t> </a:t>
            </a:r>
            <a:r>
              <a:rPr lang="fr-FR" sz="2400" dirty="0" err="1">
                <a:solidFill>
                  <a:schemeClr val="bg1"/>
                </a:solidFill>
                <a:latin typeface="Trebuchet MS" panose="020B0603020202020204" pitchFamily="34" charset="0"/>
              </a:rPr>
              <a:t>pe</a:t>
            </a:r>
            <a:r>
              <a:rPr lang="fr-FR" sz="2400" dirty="0">
                <a:solidFill>
                  <a:schemeClr val="bg1"/>
                </a:solidFill>
                <a:latin typeface="Trebuchet MS" panose="020B0603020202020204" pitchFamily="34" charset="0"/>
              </a:rPr>
              <a:t> </a:t>
            </a:r>
            <a:r>
              <a:rPr lang="fr-FR" sz="2400" dirty="0" err="1">
                <a:solidFill>
                  <a:schemeClr val="bg1"/>
                </a:solidFill>
                <a:latin typeface="Trebuchet MS" panose="020B0603020202020204" pitchFamily="34" charset="0"/>
              </a:rPr>
              <a:t>dic’houiziek</a:t>
            </a:r>
            <a:r>
              <a:rPr lang="fr-FR" sz="2400" dirty="0">
                <a:solidFill>
                  <a:schemeClr val="bg1"/>
                </a:solidFill>
                <a:latin typeface="Trebuchet MS" panose="020B0603020202020204" pitchFamily="34" charset="0"/>
              </a:rPr>
              <a:t> : </a:t>
            </a:r>
            <a:r>
              <a:rPr lang="fr-FR" sz="2400" dirty="0" err="1">
                <a:solidFill>
                  <a:schemeClr val="bg1"/>
                </a:solidFill>
                <a:latin typeface="Trebuchet MS" panose="020B0603020202020204" pitchFamily="34" charset="0"/>
              </a:rPr>
              <a:t>ur</a:t>
            </a:r>
            <a:r>
              <a:rPr lang="fr-FR" sz="2400" dirty="0">
                <a:solidFill>
                  <a:schemeClr val="bg1"/>
                </a:solidFill>
                <a:latin typeface="Trebuchet MS" panose="020B0603020202020204" pitchFamily="34" charset="0"/>
              </a:rPr>
              <a:t> </a:t>
            </a:r>
            <a:r>
              <a:rPr lang="fr-FR" sz="2400" dirty="0" err="1">
                <a:solidFill>
                  <a:schemeClr val="bg1"/>
                </a:solidFill>
                <a:latin typeface="Trebuchet MS" panose="020B0603020202020204" pitchFamily="34" charset="0"/>
              </a:rPr>
              <a:t>skol-veur</a:t>
            </a:r>
            <a:r>
              <a:rPr lang="fr-FR" sz="2400" dirty="0">
                <a:solidFill>
                  <a:schemeClr val="bg1"/>
                </a:solidFill>
                <a:latin typeface="Trebuchet MS" panose="020B0603020202020204" pitchFamily="34" charset="0"/>
              </a:rPr>
              <a:t> bale </a:t>
            </a:r>
            <a:r>
              <a:rPr lang="fr-FR" sz="2400" dirty="0" err="1">
                <a:solidFill>
                  <a:schemeClr val="bg1"/>
                </a:solidFill>
                <a:latin typeface="Trebuchet MS" panose="020B0603020202020204" pitchFamily="34" charset="0"/>
              </a:rPr>
              <a:t>evit</a:t>
            </a:r>
            <a:r>
              <a:rPr lang="fr-FR" sz="2400" dirty="0">
                <a:solidFill>
                  <a:schemeClr val="bg1"/>
                </a:solidFill>
                <a:latin typeface="Trebuchet MS" panose="020B0603020202020204" pitchFamily="34" charset="0"/>
              </a:rPr>
              <a:t> </a:t>
            </a:r>
            <a:r>
              <a:rPr lang="fr-FR" sz="2400" dirty="0" err="1" smtClean="0">
                <a:solidFill>
                  <a:schemeClr val="bg1"/>
                </a:solidFill>
                <a:latin typeface="Trebuchet MS" panose="020B0603020202020204" pitchFamily="34" charset="0"/>
              </a:rPr>
              <a:t>lod</a:t>
            </a:r>
            <a:endParaRPr lang="fr-FR" sz="2400" dirty="0" smtClean="0">
              <a:solidFill>
                <a:schemeClr val="bg1"/>
              </a:solidFill>
              <a:latin typeface="Trebuchet MS" panose="020B0603020202020204" pitchFamily="34" charset="0"/>
            </a:endParaRPr>
          </a:p>
          <a:p>
            <a:pPr algn="ctr"/>
            <a:r>
              <a:rPr lang="fr-FR" sz="2400" dirty="0" err="1">
                <a:solidFill>
                  <a:schemeClr val="bg1"/>
                </a:solidFill>
                <a:latin typeface="Trebuchet MS" panose="020B0603020202020204" pitchFamily="34" charset="0"/>
              </a:rPr>
              <a:t>Univèrsitë</a:t>
            </a:r>
            <a:r>
              <a:rPr lang="fr-FR" sz="2400" dirty="0">
                <a:solidFill>
                  <a:schemeClr val="bg1"/>
                </a:solidFill>
                <a:latin typeface="Trebuchet MS" panose="020B0603020202020204" pitchFamily="34" charset="0"/>
              </a:rPr>
              <a:t> </a:t>
            </a:r>
            <a:r>
              <a:rPr lang="fr-FR" sz="2400" dirty="0" err="1">
                <a:solidFill>
                  <a:schemeClr val="bg1"/>
                </a:solidFill>
                <a:latin typeface="Trebuchet MS" panose="020B0603020202020204" pitchFamily="34" charset="0"/>
              </a:rPr>
              <a:t>vilaijantt</a:t>
            </a:r>
            <a:r>
              <a:rPr lang="fr-FR" sz="2400" dirty="0">
                <a:solidFill>
                  <a:schemeClr val="bg1"/>
                </a:solidFill>
                <a:latin typeface="Trebuchet MS" panose="020B0603020202020204" pitchFamily="34" charset="0"/>
              </a:rPr>
              <a:t> de </a:t>
            </a:r>
            <a:r>
              <a:rPr lang="fr-FR" sz="2400" dirty="0" err="1">
                <a:solidFill>
                  <a:schemeClr val="bg1"/>
                </a:solidFill>
                <a:latin typeface="Trebuchet MS" panose="020B0603020202020204" pitchFamily="34" charset="0"/>
              </a:rPr>
              <a:t>minzz</a:t>
            </a:r>
            <a:r>
              <a:rPr lang="fr-FR" sz="2400" dirty="0">
                <a:solidFill>
                  <a:schemeClr val="bg1"/>
                </a:solidFill>
                <a:latin typeface="Trebuchet MS" panose="020B0603020202020204" pitchFamily="34" charset="0"/>
              </a:rPr>
              <a:t> en </a:t>
            </a:r>
            <a:r>
              <a:rPr lang="fr-FR" sz="2400" dirty="0" err="1">
                <a:solidFill>
                  <a:schemeClr val="bg1"/>
                </a:solidFill>
                <a:latin typeface="Trebuchet MS" panose="020B0603020202020204" pitchFamily="34" charset="0"/>
              </a:rPr>
              <a:t>comun</a:t>
            </a:r>
            <a:r>
              <a:rPr lang="fr-FR" sz="2400" dirty="0">
                <a:solidFill>
                  <a:schemeClr val="bg1"/>
                </a:solidFill>
                <a:latin typeface="Trebuchet MS" panose="020B0603020202020204" pitchFamily="34" charset="0"/>
              </a:rPr>
              <a:t> </a:t>
            </a:r>
            <a:r>
              <a:rPr lang="fr-FR" sz="2400" dirty="0" err="1">
                <a:solidFill>
                  <a:schemeClr val="bg1"/>
                </a:solidFill>
                <a:latin typeface="Trebuchet MS" panose="020B0603020202020204" pitchFamily="34" charset="0"/>
              </a:rPr>
              <a:t>déz</a:t>
            </a:r>
            <a:r>
              <a:rPr lang="fr-FR" sz="2400" dirty="0">
                <a:solidFill>
                  <a:schemeClr val="bg1"/>
                </a:solidFill>
                <a:latin typeface="Trebuchet MS" panose="020B0603020202020204" pitchFamily="34" charset="0"/>
              </a:rPr>
              <a:t> </a:t>
            </a:r>
            <a:r>
              <a:rPr lang="fr-FR" sz="2400" dirty="0" err="1">
                <a:solidFill>
                  <a:schemeClr val="bg1"/>
                </a:solidFill>
                <a:latin typeface="Trebuchet MS" panose="020B0603020202020204" pitchFamily="34" charset="0"/>
              </a:rPr>
              <a:t>savanstë</a:t>
            </a:r>
            <a:r>
              <a:rPr lang="fr-FR" sz="2400" dirty="0">
                <a:solidFill>
                  <a:schemeClr val="bg1"/>
                </a:solidFill>
                <a:latin typeface="Trebuchet MS" panose="020B0603020202020204" pitchFamily="34" charset="0"/>
              </a:rPr>
              <a:t> e </a:t>
            </a:r>
            <a:r>
              <a:rPr lang="fr-FR" sz="2400" dirty="0" err="1" smtClean="0">
                <a:solidFill>
                  <a:schemeClr val="bg1"/>
                </a:solidFill>
                <a:latin typeface="Trebuchet MS" panose="020B0603020202020204" pitchFamily="34" charset="0"/>
              </a:rPr>
              <a:t>dz'ignorr</a:t>
            </a:r>
            <a:endParaRPr lang="fr-FR" sz="2400" dirty="0">
              <a:solidFill>
                <a:schemeClr val="bg1"/>
              </a:solidFill>
              <a:latin typeface="Trebuchet MS" panose="020B0603020202020204" pitchFamily="34" charset="0"/>
            </a:endParaRPr>
          </a:p>
        </p:txBody>
      </p:sp>
      <p:sp>
        <p:nvSpPr>
          <p:cNvPr id="5" name="ZoneTexte 4"/>
          <p:cNvSpPr txBox="1"/>
          <p:nvPr/>
        </p:nvSpPr>
        <p:spPr>
          <a:xfrm>
            <a:off x="0" y="5733256"/>
            <a:ext cx="9144000" cy="954107"/>
          </a:xfrm>
          <a:prstGeom prst="rect">
            <a:avLst/>
          </a:prstGeom>
          <a:noFill/>
        </p:spPr>
        <p:txBody>
          <a:bodyPr wrap="square" rtlCol="0">
            <a:spAutoFit/>
          </a:bodyPr>
          <a:lstStyle/>
          <a:p>
            <a:pPr algn="ctr"/>
            <a:r>
              <a:rPr lang="fr-FR" sz="2800" cap="all" dirty="0" smtClean="0">
                <a:solidFill>
                  <a:schemeClr val="bg1"/>
                </a:solidFill>
                <a:latin typeface="Trebuchet MS" pitchFamily="34" charset="0"/>
              </a:rPr>
              <a:t>La fête sous contrôle</a:t>
            </a:r>
          </a:p>
          <a:p>
            <a:pPr algn="ctr"/>
            <a:r>
              <a:rPr lang="fr-FR" sz="2800" cap="all" dirty="0" smtClean="0">
                <a:solidFill>
                  <a:schemeClr val="bg1"/>
                </a:solidFill>
                <a:latin typeface="Trebuchet MS" pitchFamily="34" charset="0"/>
              </a:rPr>
              <a:t>(politique et religieux)</a:t>
            </a:r>
            <a:endParaRPr lang="fr-FR" sz="2800" cap="all" dirty="0">
              <a:solidFill>
                <a:schemeClr val="bg1"/>
              </a:solidFill>
              <a:latin typeface="Trebuchet MS" pitchFamily="34" charset="0"/>
            </a:endParaRPr>
          </a:p>
        </p:txBody>
      </p:sp>
    </p:spTree>
    <p:extLst>
      <p:ext uri="{BB962C8B-B14F-4D97-AF65-F5344CB8AC3E}">
        <p14:creationId xmlns:p14="http://schemas.microsoft.com/office/powerpoint/2010/main" val="2850954967"/>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3" name="Rectangle 2"/>
          <p:cNvSpPr/>
          <p:nvPr/>
        </p:nvSpPr>
        <p:spPr>
          <a:xfrm>
            <a:off x="0" y="116632"/>
            <a:ext cx="9144000" cy="1384995"/>
          </a:xfrm>
          <a:prstGeom prst="rect">
            <a:avLst/>
          </a:prstGeom>
        </p:spPr>
        <p:txBody>
          <a:bodyPr wrap="square">
            <a:spAutoFit/>
          </a:bodyPr>
          <a:lstStyle/>
          <a:p>
            <a:pPr algn="ctr"/>
            <a:r>
              <a:rPr lang="fr-FR" sz="4200" b="1" cap="all" dirty="0">
                <a:latin typeface="Trebuchet MS" panose="020B0603020202020204" pitchFamily="34" charset="0"/>
              </a:rPr>
              <a:t>Voyage de Félix Faure en Bretagne en 1896</a:t>
            </a:r>
          </a:p>
        </p:txBody>
      </p:sp>
      <p:sp>
        <p:nvSpPr>
          <p:cNvPr id="4" name="Rectangle 3"/>
          <p:cNvSpPr/>
          <p:nvPr/>
        </p:nvSpPr>
        <p:spPr>
          <a:xfrm>
            <a:off x="5004048" y="2420888"/>
            <a:ext cx="3710789" cy="2215991"/>
          </a:xfrm>
          <a:prstGeom prst="rect">
            <a:avLst/>
          </a:prstGeom>
        </p:spPr>
        <p:txBody>
          <a:bodyPr wrap="square">
            <a:spAutoFit/>
          </a:bodyPr>
          <a:lstStyle/>
          <a:p>
            <a:r>
              <a:rPr lang="fr-FR" sz="2400" dirty="0">
                <a:latin typeface="Trebuchet MS" panose="020B0603020202020204" pitchFamily="34" charset="0"/>
              </a:rPr>
              <a:t>La visite de </a:t>
            </a:r>
            <a:r>
              <a:rPr lang="fr-FR" sz="2400" b="1" dirty="0">
                <a:solidFill>
                  <a:srgbClr val="C4281A"/>
                </a:solidFill>
                <a:latin typeface="Trebuchet MS" panose="020B0603020202020204" pitchFamily="34" charset="0"/>
              </a:rPr>
              <a:t>Félix Faure </a:t>
            </a:r>
            <a:r>
              <a:rPr lang="fr-FR" sz="2400" dirty="0">
                <a:latin typeface="Trebuchet MS" panose="020B0603020202020204" pitchFamily="34" charset="0"/>
              </a:rPr>
              <a:t>constitue un temps fort pour l’adhésion de la Bretagne aux valeurs de la III</a:t>
            </a:r>
            <a:r>
              <a:rPr lang="fr-FR" sz="2400" baseline="30000" dirty="0">
                <a:latin typeface="Trebuchet MS" panose="020B0603020202020204" pitchFamily="34" charset="0"/>
              </a:rPr>
              <a:t>e</a:t>
            </a:r>
            <a:r>
              <a:rPr lang="fr-FR" sz="2400" dirty="0">
                <a:latin typeface="Trebuchet MS" panose="020B0603020202020204" pitchFamily="34" charset="0"/>
              </a:rPr>
              <a:t> République.</a:t>
            </a:r>
          </a:p>
          <a:p>
            <a:endParaRPr lang="fr-FR" dirty="0"/>
          </a:p>
        </p:txBody>
      </p:sp>
      <p:pic>
        <p:nvPicPr>
          <p:cNvPr id="5"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700808"/>
            <a:ext cx="4509237" cy="4422521"/>
          </a:xfrm>
          <a:prstGeom prst="rect">
            <a:avLst/>
          </a:prstGeom>
        </p:spPr>
      </p:pic>
    </p:spTree>
    <p:extLst>
      <p:ext uri="{BB962C8B-B14F-4D97-AF65-F5344CB8AC3E}">
        <p14:creationId xmlns:p14="http://schemas.microsoft.com/office/powerpoint/2010/main" val="1269250210"/>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459618" y="-891480"/>
            <a:ext cx="5319650" cy="6641279"/>
            <a:chOff x="-459618" y="-459432"/>
            <a:chExt cx="4383546" cy="5472607"/>
          </a:xfrm>
        </p:grpSpPr>
        <p:pic>
          <p:nvPicPr>
            <p:cNvPr id="11"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70" y="-73842"/>
              <a:ext cx="3456384" cy="4978248"/>
            </a:xfrm>
            <a:prstGeom prst="rect">
              <a:avLst/>
            </a:prstGeom>
          </p:spPr>
        </p:pic>
        <p:sp>
          <p:nvSpPr>
            <p:cNvPr id="12" name="Rectangle 11"/>
            <p:cNvSpPr/>
            <p:nvPr/>
          </p:nvSpPr>
          <p:spPr>
            <a:xfrm>
              <a:off x="-288540" y="-459432"/>
              <a:ext cx="4068452" cy="1526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 name="Rectangle 12"/>
            <p:cNvSpPr/>
            <p:nvPr/>
          </p:nvSpPr>
          <p:spPr>
            <a:xfrm>
              <a:off x="-459618" y="3340408"/>
              <a:ext cx="4383546" cy="167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5" name="Rectangle 4"/>
          <p:cNvSpPr/>
          <p:nvPr/>
        </p:nvSpPr>
        <p:spPr>
          <a:xfrm>
            <a:off x="0" y="116632"/>
            <a:ext cx="9144000" cy="738664"/>
          </a:xfrm>
          <a:prstGeom prst="rect">
            <a:avLst/>
          </a:prstGeom>
        </p:spPr>
        <p:txBody>
          <a:bodyPr wrap="square">
            <a:spAutoFit/>
          </a:bodyPr>
          <a:lstStyle/>
          <a:p>
            <a:pPr algn="ctr"/>
            <a:r>
              <a:rPr lang="fr-FR" sz="4200" b="1" cap="all" dirty="0" smtClean="0">
                <a:latin typeface="Trebuchet MS" panose="020B0603020202020204" pitchFamily="34" charset="0"/>
              </a:rPr>
              <a:t>Et aujourd’hui</a:t>
            </a:r>
            <a:endParaRPr lang="fr-FR" sz="4200" b="1" cap="all" dirty="0">
              <a:latin typeface="Trebuchet MS" panose="020B0603020202020204" pitchFamily="34" charset="0"/>
            </a:endParaRPr>
          </a:p>
        </p:txBody>
      </p:sp>
      <p:sp>
        <p:nvSpPr>
          <p:cNvPr id="2" name="Rectangle 1"/>
          <p:cNvSpPr/>
          <p:nvPr/>
        </p:nvSpPr>
        <p:spPr>
          <a:xfrm>
            <a:off x="4860032" y="1056898"/>
            <a:ext cx="3528392" cy="2677656"/>
          </a:xfrm>
          <a:prstGeom prst="rect">
            <a:avLst/>
          </a:prstGeom>
        </p:spPr>
        <p:txBody>
          <a:bodyPr wrap="square">
            <a:spAutoFit/>
          </a:bodyPr>
          <a:lstStyle/>
          <a:p>
            <a:r>
              <a:rPr lang="fr-FR" sz="2400" dirty="0">
                <a:latin typeface="Trebuchet MS" panose="020B0603020202020204" pitchFamily="34" charset="0"/>
              </a:rPr>
              <a:t>L’action répressive de la préfète de Bretagne Bernadette </a:t>
            </a:r>
            <a:r>
              <a:rPr lang="fr-FR" sz="2400" dirty="0" err="1">
                <a:latin typeface="Trebuchet MS" panose="020B0603020202020204" pitchFamily="34" charset="0"/>
              </a:rPr>
              <a:t>Malgorn</a:t>
            </a:r>
            <a:r>
              <a:rPr lang="fr-FR" sz="2400" dirty="0">
                <a:latin typeface="Trebuchet MS" panose="020B0603020202020204" pitchFamily="34" charset="0"/>
              </a:rPr>
              <a:t> à l’encontre des débordements estudiantins à Rennes a marqué les esprits</a:t>
            </a:r>
            <a:r>
              <a:rPr lang="fr-FR" sz="2400" dirty="0" smtClean="0">
                <a:latin typeface="Trebuchet MS" panose="020B0603020202020204" pitchFamily="34" charset="0"/>
              </a:rPr>
              <a:t>.</a:t>
            </a:r>
            <a:endParaRPr lang="fr-FR" sz="2400" dirty="0">
              <a:latin typeface="Trebuchet MS" panose="020B0603020202020204" pitchFamily="34" charset="0"/>
            </a:endParaRPr>
          </a:p>
        </p:txBody>
      </p:sp>
      <p:sp>
        <p:nvSpPr>
          <p:cNvPr id="14" name="Rectangle 13"/>
          <p:cNvSpPr/>
          <p:nvPr/>
        </p:nvSpPr>
        <p:spPr>
          <a:xfrm>
            <a:off x="395536" y="4174629"/>
            <a:ext cx="8352928" cy="2215991"/>
          </a:xfrm>
          <a:prstGeom prst="rect">
            <a:avLst/>
          </a:prstGeom>
        </p:spPr>
        <p:txBody>
          <a:bodyPr wrap="square">
            <a:spAutoFit/>
          </a:bodyPr>
          <a:lstStyle/>
          <a:p>
            <a:r>
              <a:rPr lang="fr-FR" sz="2400" dirty="0" smtClean="0">
                <a:latin typeface="Trebuchet MS" panose="020B0603020202020204" pitchFamily="34" charset="0"/>
              </a:rPr>
              <a:t>Elle est </a:t>
            </a:r>
            <a:r>
              <a:rPr lang="fr-FR" sz="2400" dirty="0">
                <a:latin typeface="Trebuchet MS" panose="020B0603020202020204" pitchFamily="34" charset="0"/>
              </a:rPr>
              <a:t>accusée par le maire de Rennes de l'époque, Edmond Hervé, d'avoir une politique « très sécuritaire, voire provocatrice » et d'être la cause d'affrontements suite à sa décision d'interdire la rave en marge du festival des </a:t>
            </a:r>
            <a:r>
              <a:rPr lang="fr-FR" sz="2400" i="1" dirty="0" err="1">
                <a:latin typeface="Trebuchet MS" panose="020B0603020202020204" pitchFamily="34" charset="0"/>
              </a:rPr>
              <a:t>Transmusicales</a:t>
            </a:r>
            <a:r>
              <a:rPr lang="fr-FR" sz="2400" dirty="0">
                <a:latin typeface="Trebuchet MS" panose="020B0603020202020204" pitchFamily="34" charset="0"/>
              </a:rPr>
              <a:t> en 2005</a:t>
            </a:r>
          </a:p>
          <a:p>
            <a:endParaRPr lang="fr-FR" dirty="0"/>
          </a:p>
        </p:txBody>
      </p:sp>
    </p:spTree>
    <p:extLst>
      <p:ext uri="{BB962C8B-B14F-4D97-AF65-F5344CB8AC3E}">
        <p14:creationId xmlns:p14="http://schemas.microsoft.com/office/powerpoint/2010/main" val="925892591"/>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5" name="ZoneTexte 4"/>
          <p:cNvSpPr txBox="1"/>
          <p:nvPr/>
        </p:nvSpPr>
        <p:spPr>
          <a:xfrm>
            <a:off x="0" y="1772816"/>
            <a:ext cx="9144000" cy="1938992"/>
          </a:xfrm>
          <a:prstGeom prst="rect">
            <a:avLst/>
          </a:prstGeom>
          <a:noFill/>
        </p:spPr>
        <p:txBody>
          <a:bodyPr wrap="square" rtlCol="0">
            <a:spAutoFit/>
          </a:bodyPr>
          <a:lstStyle/>
          <a:p>
            <a:pPr algn="ctr"/>
            <a:r>
              <a:rPr lang="fr-FR" sz="4000" cap="all" dirty="0" smtClean="0">
                <a:solidFill>
                  <a:schemeClr val="bg1"/>
                </a:solidFill>
                <a:latin typeface="Trebuchet MS" pitchFamily="34" charset="0"/>
              </a:rPr>
              <a:t>Prochain rendez-vous :</a:t>
            </a:r>
          </a:p>
          <a:p>
            <a:pPr algn="ctr"/>
            <a:r>
              <a:rPr lang="fr-FR" sz="4000" cap="all" dirty="0" smtClean="0">
                <a:solidFill>
                  <a:schemeClr val="bg1"/>
                </a:solidFill>
                <a:latin typeface="Trebuchet MS" pitchFamily="34" charset="0"/>
              </a:rPr>
              <a:t>Un monde de carnaval</a:t>
            </a:r>
          </a:p>
          <a:p>
            <a:pPr algn="ctr"/>
            <a:r>
              <a:rPr lang="fr-FR" sz="4000" cap="all" dirty="0" smtClean="0">
                <a:solidFill>
                  <a:schemeClr val="bg1"/>
                </a:solidFill>
                <a:latin typeface="Trebuchet MS" pitchFamily="34" charset="0"/>
              </a:rPr>
              <a:t>Le </a:t>
            </a:r>
            <a:r>
              <a:rPr lang="fr-FR" sz="4000" cap="all" dirty="0" smtClean="0">
                <a:solidFill>
                  <a:schemeClr val="bg1"/>
                </a:solidFill>
                <a:latin typeface="Trebuchet MS" pitchFamily="34" charset="0"/>
              </a:rPr>
              <a:t>18</a:t>
            </a:r>
            <a:r>
              <a:rPr lang="fr-FR" sz="4000" cap="all" dirty="0" smtClean="0">
                <a:solidFill>
                  <a:schemeClr val="bg1"/>
                </a:solidFill>
                <a:latin typeface="Trebuchet MS" pitchFamily="34" charset="0"/>
              </a:rPr>
              <a:t> </a:t>
            </a:r>
            <a:r>
              <a:rPr lang="fr-FR" sz="4000" cap="all" dirty="0" smtClean="0">
                <a:solidFill>
                  <a:schemeClr val="bg1"/>
                </a:solidFill>
                <a:latin typeface="Trebuchet MS" pitchFamily="34" charset="0"/>
              </a:rPr>
              <a:t>avril 2014 à </a:t>
            </a:r>
            <a:r>
              <a:rPr lang="fr-FR" sz="4000" cap="all" dirty="0" err="1" smtClean="0">
                <a:solidFill>
                  <a:schemeClr val="bg1"/>
                </a:solidFill>
                <a:latin typeface="Trebuchet MS" pitchFamily="34" charset="0"/>
              </a:rPr>
              <a:t>nantes</a:t>
            </a:r>
            <a:endParaRPr lang="fr-FR" sz="4000" cap="all" dirty="0">
              <a:solidFill>
                <a:schemeClr val="bg1"/>
              </a:solidFill>
              <a:latin typeface="Trebuchet MS" pitchFamily="34" charset="0"/>
            </a:endParaRPr>
          </a:p>
        </p:txBody>
      </p:sp>
    </p:spTree>
    <p:extLst>
      <p:ext uri="{BB962C8B-B14F-4D97-AF65-F5344CB8AC3E}">
        <p14:creationId xmlns:p14="http://schemas.microsoft.com/office/powerpoint/2010/main" val="3436675826"/>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6632"/>
            <a:ext cx="9144000" cy="1384995"/>
          </a:xfrm>
          <a:prstGeom prst="rect">
            <a:avLst/>
          </a:prstGeom>
          <a:noFill/>
        </p:spPr>
        <p:txBody>
          <a:bodyPr wrap="square" rtlCol="0">
            <a:spAutoFit/>
          </a:bodyPr>
          <a:lstStyle/>
          <a:p>
            <a:pPr algn="ctr"/>
            <a:r>
              <a:rPr lang="fr-FR" sz="4200" b="1" cap="all" dirty="0" smtClean="0">
                <a:latin typeface="Trebuchet MS" pitchFamily="34" charset="0"/>
              </a:rPr>
              <a:t>La fête sous contrôle</a:t>
            </a:r>
          </a:p>
          <a:p>
            <a:pPr algn="ctr"/>
            <a:r>
              <a:rPr lang="fr-FR" sz="4200" b="1" cap="all" dirty="0" smtClean="0">
                <a:latin typeface="Trebuchet MS" pitchFamily="34" charset="0"/>
              </a:rPr>
              <a:t>(politique et religieux)</a:t>
            </a:r>
            <a:endParaRPr lang="fr-FR" sz="4200" b="1" cap="all" dirty="0">
              <a:latin typeface="Trebuchet MS" pitchFamily="34" charset="0"/>
            </a:endParaRPr>
          </a:p>
        </p:txBody>
      </p:sp>
      <p:sp>
        <p:nvSpPr>
          <p:cNvPr id="5" name="ZoneTexte 4"/>
          <p:cNvSpPr txBox="1"/>
          <p:nvPr/>
        </p:nvSpPr>
        <p:spPr>
          <a:xfrm>
            <a:off x="325638" y="3645024"/>
            <a:ext cx="4195957" cy="584775"/>
          </a:xfrm>
          <a:prstGeom prst="rect">
            <a:avLst/>
          </a:prstGeom>
          <a:noFill/>
        </p:spPr>
        <p:txBody>
          <a:bodyPr wrap="none" rtlCol="0">
            <a:spAutoFit/>
          </a:bodyPr>
          <a:lstStyle/>
          <a:p>
            <a:r>
              <a:rPr lang="fr-FR" sz="3200" dirty="0" smtClean="0">
                <a:latin typeface="Trebuchet MS" pitchFamily="34" charset="0"/>
              </a:rPr>
              <a:t>CAVAN – 1</a:t>
            </a:r>
            <a:r>
              <a:rPr lang="fr-FR" sz="3200" baseline="30000" dirty="0" smtClean="0">
                <a:latin typeface="Trebuchet MS" pitchFamily="34" charset="0"/>
              </a:rPr>
              <a:t>er</a:t>
            </a:r>
            <a:r>
              <a:rPr lang="fr-FR" sz="3200" dirty="0" smtClean="0">
                <a:latin typeface="Trebuchet MS" pitchFamily="34" charset="0"/>
              </a:rPr>
              <a:t> mars 2014</a:t>
            </a:r>
            <a:endParaRPr lang="fr-FR" sz="3200" dirty="0">
              <a:latin typeface="Trebuchet MS" pitchFamily="34" charset="0"/>
            </a:endParaRPr>
          </a:p>
        </p:txBody>
      </p:sp>
      <p:sp>
        <p:nvSpPr>
          <p:cNvPr id="7" name="ZoneTexte 6"/>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8" name="ZoneTexte 7"/>
          <p:cNvSpPr txBox="1"/>
          <p:nvPr/>
        </p:nvSpPr>
        <p:spPr>
          <a:xfrm>
            <a:off x="395536" y="4891111"/>
            <a:ext cx="8496944" cy="923330"/>
          </a:xfrm>
          <a:prstGeom prst="rect">
            <a:avLst/>
          </a:prstGeom>
          <a:noFill/>
          <a:ln w="12700">
            <a:noFill/>
          </a:ln>
        </p:spPr>
        <p:txBody>
          <a:bodyPr wrap="square" rtlCol="0">
            <a:spAutoFit/>
          </a:bodyPr>
          <a:lstStyle/>
          <a:p>
            <a:pPr algn="just"/>
            <a:r>
              <a:rPr lang="fr-FR" u="sng" dirty="0">
                <a:latin typeface="Trebuchet MS" pitchFamily="34" charset="0"/>
              </a:rPr>
              <a:t>Organisation</a:t>
            </a:r>
            <a:r>
              <a:rPr lang="fr-FR" dirty="0">
                <a:latin typeface="Trebuchet MS" pitchFamily="34" charset="0"/>
              </a:rPr>
              <a:t> : Bretagne Culture Diversité / </a:t>
            </a:r>
            <a:r>
              <a:rPr lang="fr-FR" dirty="0" err="1" smtClean="0">
                <a:latin typeface="Trebuchet MS" pitchFamily="34" charset="0"/>
              </a:rPr>
              <a:t>Sevenadurioù</a:t>
            </a:r>
            <a:endParaRPr lang="fr-FR" dirty="0">
              <a:latin typeface="Trebuchet MS" pitchFamily="34" charset="0"/>
            </a:endParaRPr>
          </a:p>
          <a:p>
            <a:pPr algn="just"/>
            <a:r>
              <a:rPr lang="fr-FR" u="sng" dirty="0">
                <a:latin typeface="Trebuchet MS" pitchFamily="34" charset="0"/>
              </a:rPr>
              <a:t>En partenariat avec</a:t>
            </a:r>
            <a:r>
              <a:rPr lang="fr-FR" dirty="0">
                <a:latin typeface="Trebuchet MS" pitchFamily="34" charset="0"/>
              </a:rPr>
              <a:t> Ti </a:t>
            </a:r>
            <a:r>
              <a:rPr lang="fr-FR" dirty="0" err="1">
                <a:latin typeface="Trebuchet MS" pitchFamily="34" charset="0"/>
              </a:rPr>
              <a:t>ar</a:t>
            </a:r>
            <a:r>
              <a:rPr lang="fr-FR" dirty="0">
                <a:latin typeface="Trebuchet MS" pitchFamily="34" charset="0"/>
              </a:rPr>
              <a:t> </a:t>
            </a:r>
            <a:r>
              <a:rPr lang="fr-FR" dirty="0" err="1">
                <a:latin typeface="Trebuchet MS" pitchFamily="34" charset="0"/>
              </a:rPr>
              <a:t>vro</a:t>
            </a:r>
            <a:r>
              <a:rPr lang="fr-FR" dirty="0">
                <a:latin typeface="Trebuchet MS" pitchFamily="34" charset="0"/>
              </a:rPr>
              <a:t> </a:t>
            </a:r>
            <a:r>
              <a:rPr lang="fr-FR" dirty="0" err="1">
                <a:latin typeface="Trebuchet MS" pitchFamily="34" charset="0"/>
              </a:rPr>
              <a:t>Treger</a:t>
            </a:r>
            <a:r>
              <a:rPr lang="fr-FR" dirty="0">
                <a:latin typeface="Trebuchet MS" pitchFamily="34" charset="0"/>
              </a:rPr>
              <a:t> ha </a:t>
            </a:r>
            <a:r>
              <a:rPr lang="fr-FR" dirty="0" err="1">
                <a:latin typeface="Trebuchet MS" pitchFamily="34" charset="0"/>
              </a:rPr>
              <a:t>Goueloù</a:t>
            </a:r>
            <a:r>
              <a:rPr lang="fr-FR" dirty="0">
                <a:latin typeface="Trebuchet MS" pitchFamily="34" charset="0"/>
              </a:rPr>
              <a:t> - Maison de la culture bretonne en Trégor-</a:t>
            </a:r>
            <a:r>
              <a:rPr lang="fr-FR" dirty="0" err="1">
                <a:latin typeface="Trebuchet MS" pitchFamily="34" charset="0"/>
              </a:rPr>
              <a:t>Goëlo</a:t>
            </a:r>
            <a:endParaRPr lang="fr-FR" dirty="0">
              <a:latin typeface="Trebuchet MS" panose="020B0603020202020204" pitchFamily="34" charset="0"/>
            </a:endParaRPr>
          </a:p>
        </p:txBody>
      </p:sp>
      <p:sp>
        <p:nvSpPr>
          <p:cNvPr id="10" name="Rectangle 9"/>
          <p:cNvSpPr/>
          <p:nvPr/>
        </p:nvSpPr>
        <p:spPr>
          <a:xfrm>
            <a:off x="179512" y="4728533"/>
            <a:ext cx="8856984" cy="1239310"/>
          </a:xfrm>
          <a:prstGeom prst="rect">
            <a:avLst/>
          </a:prstGeom>
          <a:noFill/>
          <a:ln>
            <a:solidFill>
              <a:srgbClr val="C42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880"/>
            <a:ext cx="9144000" cy="3048000"/>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333" y="2978042"/>
            <a:ext cx="2517648" cy="1264920"/>
          </a:xfrm>
          <a:prstGeom prst="rect">
            <a:avLst/>
          </a:prstGeom>
          <a:ln w="101600">
            <a:solidFill>
              <a:schemeClr val="bg1"/>
            </a:solidFill>
            <a:miter lim="800000"/>
          </a:ln>
        </p:spPr>
      </p:pic>
    </p:spTree>
    <p:extLst>
      <p:ext uri="{BB962C8B-B14F-4D97-AF65-F5344CB8AC3E}">
        <p14:creationId xmlns:p14="http://schemas.microsoft.com/office/powerpoint/2010/main" val="1580370839"/>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60648"/>
            <a:ext cx="9144000" cy="738664"/>
          </a:xfrm>
          <a:prstGeom prst="rect">
            <a:avLst/>
          </a:prstGeom>
          <a:noFill/>
        </p:spPr>
        <p:txBody>
          <a:bodyPr wrap="square" rtlCol="0">
            <a:spAutoFit/>
          </a:bodyPr>
          <a:lstStyle/>
          <a:p>
            <a:pPr algn="ctr"/>
            <a:r>
              <a:rPr lang="fr-FR" sz="4200" b="1" cap="all" dirty="0" smtClean="0">
                <a:latin typeface="Trebuchet MS" pitchFamily="34" charset="0"/>
              </a:rPr>
              <a:t>Cycle 2013-2014 : la fête</a:t>
            </a:r>
            <a:endParaRPr lang="fr-FR" sz="4200" b="1" cap="all" dirty="0">
              <a:latin typeface="Trebuchet MS" pitchFamily="34" charset="0"/>
            </a:endParaRPr>
          </a:p>
        </p:txBody>
      </p:sp>
      <p:sp>
        <p:nvSpPr>
          <p:cNvPr id="4" name="ZoneTexte 3"/>
          <p:cNvSpPr txBox="1"/>
          <p:nvPr/>
        </p:nvSpPr>
        <p:spPr>
          <a:xfrm>
            <a:off x="1403648" y="1988840"/>
            <a:ext cx="7056784" cy="3416320"/>
          </a:xfrm>
          <a:prstGeom prst="rect">
            <a:avLst/>
          </a:prstGeom>
          <a:noFill/>
        </p:spPr>
        <p:txBody>
          <a:bodyPr wrap="square" rtlCol="0">
            <a:spAutoFit/>
          </a:bodyPr>
          <a:lstStyle/>
          <a:p>
            <a:r>
              <a:rPr lang="fr-FR" sz="2400" dirty="0">
                <a:latin typeface="Trebuchet MS" panose="020B0603020202020204" pitchFamily="34" charset="0"/>
              </a:rPr>
              <a:t>Pour ce premier cycle nous avons retenu </a:t>
            </a:r>
            <a:r>
              <a:rPr lang="fr-FR" sz="2400" b="1" dirty="0">
                <a:solidFill>
                  <a:srgbClr val="C4281A"/>
                </a:solidFill>
                <a:latin typeface="Trebuchet MS" panose="020B0603020202020204" pitchFamily="34" charset="0"/>
              </a:rPr>
              <a:t>la fête</a:t>
            </a:r>
            <a:r>
              <a:rPr lang="fr-FR" sz="2400" dirty="0">
                <a:latin typeface="Trebuchet MS" panose="020B0603020202020204" pitchFamily="34" charset="0"/>
              </a:rPr>
              <a:t>, en écho à l’inscription du fest-noz au patrimoine immatériel de l’humanité par l’UNESCO</a:t>
            </a:r>
            <a:r>
              <a:rPr lang="fr-FR" sz="2400" dirty="0" smtClean="0">
                <a:latin typeface="Trebuchet MS" panose="020B0603020202020204" pitchFamily="34" charset="0"/>
              </a:rPr>
              <a:t>.</a:t>
            </a:r>
          </a:p>
          <a:p>
            <a:endParaRPr lang="fr-FR" sz="2400" dirty="0">
              <a:latin typeface="Trebuchet MS" panose="020B0603020202020204" pitchFamily="34" charset="0"/>
            </a:endParaRPr>
          </a:p>
          <a:p>
            <a:r>
              <a:rPr lang="fr-FR" sz="2400" dirty="0">
                <a:latin typeface="Trebuchet MS" panose="020B0603020202020204" pitchFamily="34" charset="0"/>
              </a:rPr>
              <a:t>Chaque thème décline nos axes de travail : </a:t>
            </a:r>
            <a:endParaRPr lang="fr-FR" sz="2400" dirty="0" smtClean="0">
              <a:latin typeface="Trebuchet MS" panose="020B0603020202020204" pitchFamily="34" charset="0"/>
            </a:endParaRPr>
          </a:p>
          <a:p>
            <a:pPr marL="1073150" indent="-342900">
              <a:buFont typeface="Arial" panose="020B0604020202020204" pitchFamily="34" charset="0"/>
              <a:buChar char="•"/>
            </a:pPr>
            <a:r>
              <a:rPr lang="fr-FR" sz="2400" dirty="0" smtClean="0">
                <a:latin typeface="Trebuchet MS" panose="020B0603020202020204" pitchFamily="34" charset="0"/>
              </a:rPr>
              <a:t>des </a:t>
            </a:r>
            <a:r>
              <a:rPr lang="fr-FR" sz="2400" dirty="0">
                <a:latin typeface="Trebuchet MS" panose="020B0603020202020204" pitchFamily="34" charset="0"/>
              </a:rPr>
              <a:t>savoirs sur la </a:t>
            </a:r>
            <a:r>
              <a:rPr lang="fr-FR" sz="2400" b="1" dirty="0" smtClean="0">
                <a:solidFill>
                  <a:srgbClr val="C00000"/>
                </a:solidFill>
                <a:latin typeface="Trebuchet MS" panose="020B0603020202020204" pitchFamily="34" charset="0"/>
              </a:rPr>
              <a:t>Bretagne</a:t>
            </a:r>
          </a:p>
          <a:p>
            <a:pPr marL="1073150" indent="-342900">
              <a:buFont typeface="Arial" panose="020B0604020202020204" pitchFamily="34" charset="0"/>
              <a:buChar char="•"/>
            </a:pPr>
            <a:r>
              <a:rPr lang="fr-FR" sz="2400" dirty="0" smtClean="0">
                <a:latin typeface="Trebuchet MS" panose="020B0603020202020204" pitchFamily="34" charset="0"/>
              </a:rPr>
              <a:t>une </a:t>
            </a:r>
            <a:r>
              <a:rPr lang="fr-FR" sz="2400" dirty="0">
                <a:latin typeface="Trebuchet MS" panose="020B0603020202020204" pitchFamily="34" charset="0"/>
              </a:rPr>
              <a:t>réflexion sur la </a:t>
            </a:r>
            <a:r>
              <a:rPr lang="fr-FR" sz="2400" b="1" dirty="0" smtClean="0">
                <a:solidFill>
                  <a:srgbClr val="C00000"/>
                </a:solidFill>
                <a:latin typeface="Trebuchet MS" panose="020B0603020202020204" pitchFamily="34" charset="0"/>
              </a:rPr>
              <a:t>culture</a:t>
            </a:r>
          </a:p>
          <a:p>
            <a:pPr marL="1073150" indent="-342900">
              <a:buFont typeface="Arial" panose="020B0604020202020204" pitchFamily="34" charset="0"/>
              <a:buChar char="•"/>
            </a:pPr>
            <a:r>
              <a:rPr lang="fr-FR" sz="2400" dirty="0" smtClean="0">
                <a:latin typeface="Trebuchet MS" panose="020B0603020202020204" pitchFamily="34" charset="0"/>
              </a:rPr>
              <a:t>au regard de la </a:t>
            </a:r>
            <a:r>
              <a:rPr lang="fr-FR" sz="2400" b="1" dirty="0" smtClean="0">
                <a:solidFill>
                  <a:srgbClr val="C00000"/>
                </a:solidFill>
                <a:latin typeface="Trebuchet MS" panose="020B0603020202020204" pitchFamily="34" charset="0"/>
              </a:rPr>
              <a:t>diversité</a:t>
            </a:r>
            <a:r>
              <a:rPr lang="fr-FR" sz="2400" dirty="0">
                <a:latin typeface="Trebuchet MS" panose="020B0603020202020204" pitchFamily="34" charset="0"/>
              </a:rPr>
              <a:t> </a:t>
            </a:r>
            <a:r>
              <a:rPr lang="fr-FR" sz="2400" dirty="0" smtClean="0">
                <a:latin typeface="Trebuchet MS" panose="020B0603020202020204" pitchFamily="34" charset="0"/>
              </a:rPr>
              <a:t>des pratiques culturelles</a:t>
            </a:r>
            <a:endParaRPr lang="fr-FR" sz="2400" dirty="0">
              <a:latin typeface="Trebuchet MS" panose="020B0603020202020204" pitchFamily="34" charset="0"/>
            </a:endParaRPr>
          </a:p>
        </p:txBody>
      </p:sp>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Tree>
    <p:extLst>
      <p:ext uri="{BB962C8B-B14F-4D97-AF65-F5344CB8AC3E}">
        <p14:creationId xmlns:p14="http://schemas.microsoft.com/office/powerpoint/2010/main" val="2484188348"/>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60648"/>
            <a:ext cx="9144000" cy="1384995"/>
          </a:xfrm>
          <a:prstGeom prst="rect">
            <a:avLst/>
          </a:prstGeom>
          <a:noFill/>
        </p:spPr>
        <p:txBody>
          <a:bodyPr wrap="square" rtlCol="0">
            <a:spAutoFit/>
          </a:bodyPr>
          <a:lstStyle/>
          <a:p>
            <a:pPr algn="ctr"/>
            <a:r>
              <a:rPr lang="fr-FR" sz="4200" b="1" cap="all" dirty="0" smtClean="0">
                <a:latin typeface="Trebuchet MS" pitchFamily="34" charset="0"/>
              </a:rPr>
              <a:t>La fête sous contrôle</a:t>
            </a:r>
          </a:p>
          <a:p>
            <a:pPr algn="ctr"/>
            <a:r>
              <a:rPr lang="fr-FR" sz="4200" b="1" cap="all" dirty="0" smtClean="0">
                <a:latin typeface="Trebuchet MS" pitchFamily="34" charset="0"/>
              </a:rPr>
              <a:t>(politique et religieux)</a:t>
            </a:r>
            <a:endParaRPr lang="fr-FR" sz="4200" b="1" cap="all" dirty="0">
              <a:latin typeface="Trebuchet MS" pitchFamily="34" charset="0"/>
            </a:endParaRPr>
          </a:p>
        </p:txBody>
      </p:sp>
      <p:sp>
        <p:nvSpPr>
          <p:cNvPr id="4" name="ZoneTexte 3"/>
          <p:cNvSpPr txBox="1"/>
          <p:nvPr/>
        </p:nvSpPr>
        <p:spPr>
          <a:xfrm>
            <a:off x="3563888" y="3356992"/>
            <a:ext cx="2952328" cy="1569660"/>
          </a:xfrm>
          <a:prstGeom prst="rect">
            <a:avLst/>
          </a:prstGeom>
          <a:noFill/>
        </p:spPr>
        <p:txBody>
          <a:bodyPr wrap="square" rtlCol="0">
            <a:spAutoFit/>
          </a:bodyPr>
          <a:lstStyle/>
          <a:p>
            <a:pPr marL="342900" indent="-342900">
              <a:buFont typeface="Arial" panose="020B0604020202020204" pitchFamily="34" charset="0"/>
              <a:buChar char="•"/>
            </a:pPr>
            <a:r>
              <a:rPr lang="fr-FR" sz="2400" dirty="0">
                <a:latin typeface="Trebuchet MS" panose="020B0603020202020204" pitchFamily="34" charset="0"/>
              </a:rPr>
              <a:t>Marc </a:t>
            </a:r>
            <a:r>
              <a:rPr lang="fr-FR" sz="2400" dirty="0" err="1">
                <a:latin typeface="Trebuchet MS" panose="020B0603020202020204" pitchFamily="34" charset="0"/>
              </a:rPr>
              <a:t>Clerivet</a:t>
            </a:r>
            <a:endParaRPr lang="fr-FR" sz="2400" dirty="0">
              <a:latin typeface="Trebuchet MS" panose="020B0603020202020204" pitchFamily="34" charset="0"/>
            </a:endParaRPr>
          </a:p>
          <a:p>
            <a:pPr marL="342900" indent="-342900">
              <a:buFont typeface="Arial" panose="020B0604020202020204" pitchFamily="34" charset="0"/>
              <a:buChar char="•"/>
            </a:pPr>
            <a:r>
              <a:rPr lang="fr-FR" sz="2400" dirty="0">
                <a:latin typeface="Trebuchet MS" panose="020B0603020202020204" pitchFamily="34" charset="0"/>
              </a:rPr>
              <a:t>Patrick </a:t>
            </a:r>
            <a:r>
              <a:rPr lang="fr-FR" sz="2400" dirty="0" err="1">
                <a:latin typeface="Trebuchet MS" panose="020B0603020202020204" pitchFamily="34" charset="0"/>
              </a:rPr>
              <a:t>Gourlay</a:t>
            </a:r>
            <a:endParaRPr lang="fr-FR" sz="2400" dirty="0">
              <a:latin typeface="Trebuchet MS" panose="020B0603020202020204" pitchFamily="34" charset="0"/>
            </a:endParaRPr>
          </a:p>
          <a:p>
            <a:pPr marL="342900" indent="-342900">
              <a:buFont typeface="Arial" panose="020B0604020202020204" pitchFamily="34" charset="0"/>
              <a:buChar char="•"/>
            </a:pPr>
            <a:r>
              <a:rPr lang="fr-FR" sz="2400" dirty="0">
                <a:latin typeface="Trebuchet MS" panose="020B0603020202020204" pitchFamily="34" charset="0"/>
              </a:rPr>
              <a:t>Benoît </a:t>
            </a:r>
            <a:r>
              <a:rPr lang="fr-FR" sz="2400" dirty="0" err="1">
                <a:latin typeface="Trebuchet MS" panose="020B0603020202020204" pitchFamily="34" charset="0"/>
              </a:rPr>
              <a:t>Careil</a:t>
            </a:r>
            <a:endParaRPr lang="fr-FR" sz="2400" dirty="0">
              <a:latin typeface="Trebuchet MS" panose="020B0603020202020204" pitchFamily="34" charset="0"/>
            </a:endParaRPr>
          </a:p>
          <a:p>
            <a:pPr marL="342900" indent="-342900">
              <a:buFont typeface="Arial" panose="020B0604020202020204" pitchFamily="34" charset="0"/>
              <a:buChar char="•"/>
            </a:pPr>
            <a:r>
              <a:rPr lang="fr-FR" sz="2400" dirty="0">
                <a:latin typeface="Trebuchet MS" panose="020B0603020202020204" pitchFamily="34" charset="0"/>
              </a:rPr>
              <a:t>Julien </a:t>
            </a:r>
            <a:r>
              <a:rPr lang="fr-FR" sz="2400" dirty="0" err="1">
                <a:latin typeface="Trebuchet MS" panose="020B0603020202020204" pitchFamily="34" charset="0"/>
              </a:rPr>
              <a:t>Cornic</a:t>
            </a:r>
            <a:endParaRPr lang="fr-FR" sz="2400" dirty="0">
              <a:latin typeface="Trebuchet MS" panose="020B0603020202020204" pitchFamily="34" charset="0"/>
            </a:endParaRPr>
          </a:p>
        </p:txBody>
      </p:sp>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9" name="ZoneTexte 8"/>
          <p:cNvSpPr txBox="1"/>
          <p:nvPr/>
        </p:nvSpPr>
        <p:spPr>
          <a:xfrm>
            <a:off x="539552" y="2132856"/>
            <a:ext cx="5564344" cy="1077218"/>
          </a:xfrm>
          <a:prstGeom prst="rect">
            <a:avLst/>
          </a:prstGeom>
          <a:noFill/>
        </p:spPr>
        <p:txBody>
          <a:bodyPr wrap="none" rtlCol="0">
            <a:spAutoFit/>
          </a:bodyPr>
          <a:lstStyle/>
          <a:p>
            <a:r>
              <a:rPr lang="fr-FR" sz="3200" dirty="0" smtClean="0">
                <a:latin typeface="Trebuchet MS" pitchFamily="34" charset="0"/>
              </a:rPr>
              <a:t>Cavan – samedi 1</a:t>
            </a:r>
            <a:r>
              <a:rPr lang="fr-FR" sz="3200" baseline="30000" dirty="0" smtClean="0">
                <a:latin typeface="Trebuchet MS" pitchFamily="34" charset="0"/>
              </a:rPr>
              <a:t>er</a:t>
            </a:r>
            <a:r>
              <a:rPr lang="fr-FR" sz="3200" dirty="0" smtClean="0">
                <a:latin typeface="Trebuchet MS" pitchFamily="34" charset="0"/>
              </a:rPr>
              <a:t> mars 2014</a:t>
            </a:r>
          </a:p>
          <a:p>
            <a:r>
              <a:rPr lang="fr-FR" sz="3200" dirty="0" smtClean="0">
                <a:latin typeface="Trebuchet MS" pitchFamily="34" charset="0"/>
              </a:rPr>
              <a:t>Intervenants :</a:t>
            </a:r>
            <a:endParaRPr lang="fr-FR" sz="3200" dirty="0">
              <a:latin typeface="Trebuchet MS" pitchFamily="34" charset="0"/>
            </a:endParaRPr>
          </a:p>
        </p:txBody>
      </p:sp>
    </p:spTree>
    <p:extLst>
      <p:ext uri="{BB962C8B-B14F-4D97-AF65-F5344CB8AC3E}">
        <p14:creationId xmlns:p14="http://schemas.microsoft.com/office/powerpoint/2010/main" val="808922127"/>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8064" y="2060848"/>
            <a:ext cx="3888431" cy="3046988"/>
          </a:xfrm>
          <a:prstGeom prst="rect">
            <a:avLst/>
          </a:prstGeom>
          <a:noFill/>
        </p:spPr>
        <p:txBody>
          <a:bodyPr wrap="square" rtlCol="0">
            <a:spAutoFit/>
          </a:bodyPr>
          <a:lstStyle/>
          <a:p>
            <a:r>
              <a:rPr lang="fr-FR" sz="2400" dirty="0">
                <a:latin typeface="Trebuchet MS" panose="020B0603020202020204" pitchFamily="34" charset="0"/>
              </a:rPr>
              <a:t>Le quotidien des populations est rythmé par les nombreuses fêtes religieuses : on en compte 58 en plus des 52 dimanches dans le diocèse de Saint-Malo au XVII</a:t>
            </a:r>
            <a:r>
              <a:rPr lang="fr-FR" sz="2400" baseline="30000" dirty="0">
                <a:latin typeface="Trebuchet MS" panose="020B0603020202020204" pitchFamily="34" charset="0"/>
              </a:rPr>
              <a:t>e</a:t>
            </a:r>
            <a:r>
              <a:rPr lang="fr-FR" sz="2400" dirty="0">
                <a:latin typeface="Trebuchet MS" panose="020B0603020202020204" pitchFamily="34" charset="0"/>
              </a:rPr>
              <a:t> siècle.</a:t>
            </a:r>
          </a:p>
        </p:txBody>
      </p:sp>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5" name="Rectangle 4"/>
          <p:cNvSpPr/>
          <p:nvPr/>
        </p:nvSpPr>
        <p:spPr>
          <a:xfrm>
            <a:off x="0" y="116632"/>
            <a:ext cx="9144000" cy="1384995"/>
          </a:xfrm>
          <a:prstGeom prst="rect">
            <a:avLst/>
          </a:prstGeom>
        </p:spPr>
        <p:txBody>
          <a:bodyPr wrap="square">
            <a:spAutoFit/>
          </a:bodyPr>
          <a:lstStyle/>
          <a:p>
            <a:pPr algn="ctr"/>
            <a:r>
              <a:rPr lang="fr-FR" sz="4200" b="1" cap="all" dirty="0">
                <a:latin typeface="Trebuchet MS" panose="020B0603020202020204" pitchFamily="34" charset="0"/>
              </a:rPr>
              <a:t>Les fêtes avant </a:t>
            </a:r>
            <a:r>
              <a:rPr lang="fr-FR" sz="4200" b="1" cap="all" dirty="0" smtClean="0">
                <a:latin typeface="Trebuchet MS" panose="020B0603020202020204" pitchFamily="34" charset="0"/>
              </a:rPr>
              <a:t>la</a:t>
            </a:r>
          </a:p>
          <a:p>
            <a:pPr algn="ctr"/>
            <a:r>
              <a:rPr lang="fr-FR" sz="4200" b="1" cap="all" dirty="0" smtClean="0">
                <a:latin typeface="Trebuchet MS" panose="020B0603020202020204" pitchFamily="34" charset="0"/>
              </a:rPr>
              <a:t>Réforme </a:t>
            </a:r>
            <a:r>
              <a:rPr lang="fr-FR" sz="4200" b="1" cap="all" dirty="0">
                <a:latin typeface="Trebuchet MS" panose="020B0603020202020204" pitchFamily="34" charset="0"/>
              </a:rPr>
              <a:t>(XVII</a:t>
            </a:r>
            <a:r>
              <a:rPr lang="fr-FR" sz="4200" b="1" cap="all" baseline="30000" dirty="0">
                <a:latin typeface="Trebuchet MS" panose="020B0603020202020204" pitchFamily="34" charset="0"/>
              </a:rPr>
              <a:t>e</a:t>
            </a:r>
            <a:r>
              <a:rPr lang="fr-FR" sz="4200" b="1" cap="all" dirty="0">
                <a:latin typeface="Trebuchet MS" panose="020B0603020202020204" pitchFamily="34" charset="0"/>
              </a:rPr>
              <a:t> siècle)</a:t>
            </a:r>
            <a:endParaRPr lang="fr-FR" sz="4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76039"/>
            <a:ext cx="4752528" cy="3347891"/>
          </a:xfrm>
          <a:prstGeom prst="rect">
            <a:avLst/>
          </a:prstGeom>
        </p:spPr>
      </p:pic>
      <p:sp>
        <p:nvSpPr>
          <p:cNvPr id="9" name="ZoneTexte 8"/>
          <p:cNvSpPr txBox="1"/>
          <p:nvPr/>
        </p:nvSpPr>
        <p:spPr>
          <a:xfrm>
            <a:off x="3203848" y="5373216"/>
            <a:ext cx="1800200" cy="307777"/>
          </a:xfrm>
          <a:prstGeom prst="rect">
            <a:avLst/>
          </a:prstGeom>
          <a:noFill/>
        </p:spPr>
        <p:txBody>
          <a:bodyPr wrap="square" rtlCol="0">
            <a:spAutoFit/>
          </a:bodyPr>
          <a:lstStyle/>
          <a:p>
            <a:r>
              <a:rPr lang="fr-FR" sz="1400" dirty="0" smtClean="0">
                <a:latin typeface="Trebuchet MS" panose="020B0603020202020204" pitchFamily="34" charset="0"/>
              </a:rPr>
              <a:t>Pardon de Ploërmel</a:t>
            </a:r>
            <a:endParaRPr lang="fr-FR" sz="1400" dirty="0">
              <a:latin typeface="Trebuchet MS" panose="020B0603020202020204" pitchFamily="34" charset="0"/>
            </a:endParaRPr>
          </a:p>
        </p:txBody>
      </p:sp>
    </p:spTree>
    <p:extLst>
      <p:ext uri="{BB962C8B-B14F-4D97-AF65-F5344CB8AC3E}">
        <p14:creationId xmlns:p14="http://schemas.microsoft.com/office/powerpoint/2010/main" val="2702024370"/>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1344"/>
            <a:ext cx="9223920" cy="6341443"/>
          </a:xfrm>
          <a:prstGeom prst="rect">
            <a:avLst/>
          </a:prstGeom>
        </p:spPr>
      </p:pic>
      <p:sp>
        <p:nvSpPr>
          <p:cNvPr id="2" name="Rectangle 1"/>
          <p:cNvSpPr/>
          <p:nvPr/>
        </p:nvSpPr>
        <p:spPr>
          <a:xfrm>
            <a:off x="-252536" y="2348880"/>
            <a:ext cx="972108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43964" y="2420888"/>
            <a:ext cx="8335991" cy="3785652"/>
          </a:xfrm>
          <a:prstGeom prst="rect">
            <a:avLst/>
          </a:prstGeom>
          <a:noFill/>
        </p:spPr>
        <p:txBody>
          <a:bodyPr wrap="square" rtlCol="0">
            <a:spAutoFit/>
          </a:bodyPr>
          <a:lstStyle/>
          <a:p>
            <a:r>
              <a:rPr lang="fr-FR" sz="2400" dirty="0">
                <a:latin typeface="Trebuchet MS" panose="020B0603020202020204" pitchFamily="34" charset="0"/>
              </a:rPr>
              <a:t>« </a:t>
            </a:r>
            <a:r>
              <a:rPr lang="fr-FR" sz="2400" i="1" dirty="0">
                <a:latin typeface="Trebuchet MS" panose="020B0603020202020204" pitchFamily="34" charset="0"/>
              </a:rPr>
              <a:t>Au début du XIII</a:t>
            </a:r>
            <a:r>
              <a:rPr lang="fr-FR" sz="2400" i="1" baseline="30000" dirty="0">
                <a:latin typeface="Trebuchet MS" panose="020B0603020202020204" pitchFamily="34" charset="0"/>
              </a:rPr>
              <a:t>e</a:t>
            </a:r>
            <a:r>
              <a:rPr lang="fr-FR" sz="2400" i="1" dirty="0">
                <a:latin typeface="Trebuchet MS" panose="020B0603020202020204" pitchFamily="34" charset="0"/>
              </a:rPr>
              <a:t> siècle, on parle de « fête du saint », puis la fête devient celle d’un </a:t>
            </a:r>
            <a:r>
              <a:rPr lang="fr-FR" sz="2400" b="1" i="1" dirty="0">
                <a:latin typeface="Trebuchet MS" panose="020B0603020202020204" pitchFamily="34" charset="0"/>
              </a:rPr>
              <a:t>territoire</a:t>
            </a:r>
            <a:r>
              <a:rPr lang="fr-FR" sz="2400" i="1" dirty="0">
                <a:latin typeface="Trebuchet MS" panose="020B0603020202020204" pitchFamily="34" charset="0"/>
              </a:rPr>
              <a:t> mais aussi d’une </a:t>
            </a:r>
            <a:r>
              <a:rPr lang="fr-FR" sz="2400" b="1" i="1" dirty="0">
                <a:latin typeface="Trebuchet MS" panose="020B0603020202020204" pitchFamily="34" charset="0"/>
              </a:rPr>
              <a:t>communauté</a:t>
            </a:r>
            <a:r>
              <a:rPr lang="fr-FR" sz="2400" i="1" dirty="0">
                <a:latin typeface="Trebuchet MS" panose="020B0603020202020204" pitchFamily="34" charset="0"/>
              </a:rPr>
              <a:t>.</a:t>
            </a:r>
          </a:p>
          <a:p>
            <a:r>
              <a:rPr lang="fr-FR" sz="2400" i="1" dirty="0" smtClean="0">
                <a:latin typeface="Trebuchet MS" panose="020B0603020202020204" pitchFamily="34" charset="0"/>
              </a:rPr>
              <a:t>Le </a:t>
            </a:r>
            <a:r>
              <a:rPr lang="fr-FR" sz="2400" i="1" dirty="0">
                <a:latin typeface="Trebuchet MS" panose="020B0603020202020204" pitchFamily="34" charset="0"/>
              </a:rPr>
              <a:t>théâtre, les plaisirs de la table, la musique, les danses collectives, la lutte, les jeux de pardons reflètent bien la cohésion de ces fêtes, mais aussi les rivalités qui s’y créent (comme les bagarres)… du XV</a:t>
            </a:r>
            <a:r>
              <a:rPr lang="fr-FR" sz="2400" i="1" baseline="30000" dirty="0">
                <a:latin typeface="Trebuchet MS" panose="020B0603020202020204" pitchFamily="34" charset="0"/>
              </a:rPr>
              <a:t>e</a:t>
            </a:r>
            <a:r>
              <a:rPr lang="fr-FR" sz="2400" i="1" dirty="0">
                <a:latin typeface="Trebuchet MS" panose="020B0603020202020204" pitchFamily="34" charset="0"/>
              </a:rPr>
              <a:t> au XVII</a:t>
            </a:r>
            <a:r>
              <a:rPr lang="fr-FR" sz="2400" i="1" baseline="30000" dirty="0">
                <a:latin typeface="Trebuchet MS" panose="020B0603020202020204" pitchFamily="34" charset="0"/>
              </a:rPr>
              <a:t>e</a:t>
            </a:r>
            <a:r>
              <a:rPr lang="fr-FR" sz="2400" i="1" dirty="0">
                <a:latin typeface="Trebuchet MS" panose="020B0603020202020204" pitchFamily="34" charset="0"/>
              </a:rPr>
              <a:t> siècle, la fête de la communauté avait des caractéristiques de kermesse flamande.</a:t>
            </a:r>
            <a:r>
              <a:rPr lang="fr-FR" sz="2400" dirty="0">
                <a:latin typeface="Trebuchet MS" panose="020B0603020202020204" pitchFamily="34" charset="0"/>
              </a:rPr>
              <a:t> </a:t>
            </a:r>
            <a:r>
              <a:rPr lang="fr-FR" sz="2400" dirty="0" smtClean="0">
                <a:latin typeface="Trebuchet MS" panose="020B0603020202020204" pitchFamily="34" charset="0"/>
              </a:rPr>
              <a:t>»</a:t>
            </a:r>
          </a:p>
          <a:p>
            <a:pPr algn="r"/>
            <a:r>
              <a:rPr lang="fr-FR" sz="2400" b="1" dirty="0" smtClean="0">
                <a:latin typeface="Trebuchet MS" panose="020B0603020202020204" pitchFamily="34" charset="0"/>
              </a:rPr>
              <a:t>G. Provost</a:t>
            </a:r>
            <a:endParaRPr lang="fr-FR" sz="2400" b="1" dirty="0">
              <a:latin typeface="Trebuchet MS" panose="020B0603020202020204" pitchFamily="34" charset="0"/>
            </a:endParaRPr>
          </a:p>
        </p:txBody>
      </p:sp>
    </p:spTree>
    <p:extLst>
      <p:ext uri="{BB962C8B-B14F-4D97-AF65-F5344CB8AC3E}">
        <p14:creationId xmlns:p14="http://schemas.microsoft.com/office/powerpoint/2010/main" val="3991237256"/>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400"/>
            <a:ext cx="9144001" cy="6080760"/>
          </a:xfrm>
          <a:prstGeom prst="rect">
            <a:avLst/>
          </a:prstGeom>
          <a:solidFill>
            <a:schemeClr val="bg2">
              <a:lumMod val="90000"/>
            </a:schemeClr>
          </a:solidFill>
        </p:spPr>
      </p:pic>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11" name="Rectangle 10"/>
          <p:cNvSpPr/>
          <p:nvPr/>
        </p:nvSpPr>
        <p:spPr>
          <a:xfrm>
            <a:off x="-252536" y="-54967"/>
            <a:ext cx="972108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116632"/>
            <a:ext cx="9144000" cy="1384995"/>
          </a:xfrm>
          <a:prstGeom prst="rect">
            <a:avLst/>
          </a:prstGeom>
        </p:spPr>
        <p:txBody>
          <a:bodyPr wrap="square">
            <a:spAutoFit/>
          </a:bodyPr>
          <a:lstStyle/>
          <a:p>
            <a:pPr algn="ctr"/>
            <a:r>
              <a:rPr lang="fr-FR" sz="4200" b="1" cap="all" dirty="0" smtClean="0">
                <a:latin typeface="Trebuchet MS" panose="020B0603020202020204" pitchFamily="34" charset="0"/>
              </a:rPr>
              <a:t>Danse macabre à </a:t>
            </a:r>
            <a:r>
              <a:rPr lang="fr-FR" sz="4200" b="1" cap="all" dirty="0" err="1" smtClean="0">
                <a:latin typeface="Trebuchet MS" panose="020B0603020202020204" pitchFamily="34" charset="0"/>
              </a:rPr>
              <a:t>plouha</a:t>
            </a:r>
            <a:endParaRPr lang="fr-FR" sz="4200" b="1" cap="all" dirty="0" smtClean="0">
              <a:latin typeface="Trebuchet MS" panose="020B0603020202020204" pitchFamily="34" charset="0"/>
            </a:endParaRPr>
          </a:p>
          <a:p>
            <a:pPr algn="ctr"/>
            <a:r>
              <a:rPr lang="fr-FR" sz="4200" b="1" cap="all" dirty="0" smtClean="0">
                <a:latin typeface="Trebuchet MS" panose="020B0603020202020204" pitchFamily="34" charset="0"/>
              </a:rPr>
              <a:t>Fin XV</a:t>
            </a:r>
            <a:r>
              <a:rPr lang="fr-FR" sz="4200" b="1" cap="all" baseline="30000" dirty="0" smtClean="0">
                <a:latin typeface="Trebuchet MS" panose="020B0603020202020204" pitchFamily="34" charset="0"/>
              </a:rPr>
              <a:t>e</a:t>
            </a:r>
            <a:r>
              <a:rPr lang="fr-FR" sz="4200" b="1" cap="all" dirty="0" smtClean="0">
                <a:latin typeface="Trebuchet MS" panose="020B0603020202020204" pitchFamily="34" charset="0"/>
              </a:rPr>
              <a:t> siècle</a:t>
            </a:r>
            <a:endParaRPr lang="fr-FR" sz="4200" dirty="0"/>
          </a:p>
        </p:txBody>
      </p:sp>
      <p:sp>
        <p:nvSpPr>
          <p:cNvPr id="12" name="Rectangle 11"/>
          <p:cNvSpPr/>
          <p:nvPr/>
        </p:nvSpPr>
        <p:spPr>
          <a:xfrm>
            <a:off x="-100136" y="4437112"/>
            <a:ext cx="9721080" cy="1526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95536" y="4581128"/>
            <a:ext cx="8064895" cy="1569660"/>
          </a:xfrm>
          <a:prstGeom prst="rect">
            <a:avLst/>
          </a:prstGeom>
          <a:noFill/>
        </p:spPr>
        <p:txBody>
          <a:bodyPr wrap="square" rtlCol="0">
            <a:spAutoFit/>
          </a:bodyPr>
          <a:lstStyle/>
          <a:p>
            <a:r>
              <a:rPr lang="fr-FR" sz="2400" dirty="0">
                <a:latin typeface="Trebuchet MS" panose="020B0603020202020204" pitchFamily="34" charset="0"/>
              </a:rPr>
              <a:t>Le sujet de cette danse macabre n’est pas la danse mais l’égalité devant la mort.  À la fin du Moyen Age la danse n’est pas perçue comme incompatible avec la vie religieuse, elle s’invite même sur les murs de l’église</a:t>
            </a:r>
          </a:p>
        </p:txBody>
      </p:sp>
    </p:spTree>
    <p:extLst>
      <p:ext uri="{BB962C8B-B14F-4D97-AF65-F5344CB8AC3E}">
        <p14:creationId xmlns:p14="http://schemas.microsoft.com/office/powerpoint/2010/main" val="738270206"/>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05064"/>
            <a:ext cx="8432944" cy="1938992"/>
          </a:xfrm>
          <a:prstGeom prst="rect">
            <a:avLst/>
          </a:prstGeom>
          <a:noFill/>
        </p:spPr>
        <p:txBody>
          <a:bodyPr wrap="square" rtlCol="0">
            <a:spAutoFit/>
          </a:bodyPr>
          <a:lstStyle/>
          <a:p>
            <a:r>
              <a:rPr lang="fr-FR" sz="2400" dirty="0">
                <a:latin typeface="Trebuchet MS" panose="020B0603020202020204" pitchFamily="34" charset="0"/>
              </a:rPr>
              <a:t>Le jeu de soule très lié au droit féodal tombe en désuétude dès le XVIII</a:t>
            </a:r>
            <a:r>
              <a:rPr lang="fr-FR" sz="2400" baseline="30000" dirty="0">
                <a:latin typeface="Trebuchet MS" panose="020B0603020202020204" pitchFamily="34" charset="0"/>
              </a:rPr>
              <a:t>e</a:t>
            </a:r>
            <a:r>
              <a:rPr lang="fr-FR" sz="2400" dirty="0">
                <a:latin typeface="Trebuchet MS" panose="020B0603020202020204" pitchFamily="34" charset="0"/>
              </a:rPr>
              <a:t> siècle sauf dans l’intérieur du Morbihan</a:t>
            </a:r>
            <a:r>
              <a:rPr lang="fr-FR" sz="2400" dirty="0" smtClean="0">
                <a:latin typeface="Trebuchet MS" panose="020B0603020202020204" pitchFamily="34" charset="0"/>
              </a:rPr>
              <a:t>.</a:t>
            </a:r>
          </a:p>
          <a:p>
            <a:endParaRPr lang="fr-FR" sz="2400" dirty="0">
              <a:latin typeface="Trebuchet MS" panose="020B0603020202020204" pitchFamily="34" charset="0"/>
            </a:endParaRPr>
          </a:p>
          <a:p>
            <a:r>
              <a:rPr lang="fr-FR" sz="2400" dirty="0">
                <a:latin typeface="Trebuchet MS" panose="020B0603020202020204" pitchFamily="34" charset="0"/>
              </a:rPr>
              <a:t>Les interdits préfectoraux ont raison de ce jeu avant la première Guerre mondiale.</a:t>
            </a:r>
          </a:p>
        </p:txBody>
      </p:sp>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5" name="Rectangle 4"/>
          <p:cNvSpPr/>
          <p:nvPr/>
        </p:nvSpPr>
        <p:spPr>
          <a:xfrm>
            <a:off x="0" y="116632"/>
            <a:ext cx="9144000" cy="738664"/>
          </a:xfrm>
          <a:prstGeom prst="rect">
            <a:avLst/>
          </a:prstGeom>
        </p:spPr>
        <p:txBody>
          <a:bodyPr wrap="square">
            <a:spAutoFit/>
          </a:bodyPr>
          <a:lstStyle/>
          <a:p>
            <a:pPr algn="ctr"/>
            <a:r>
              <a:rPr lang="fr-FR" sz="4200" b="1" cap="all" dirty="0" smtClean="0">
                <a:latin typeface="Trebuchet MS" panose="020B0603020202020204" pitchFamily="34" charset="0"/>
              </a:rPr>
              <a:t>Le jeu de soule</a:t>
            </a:r>
            <a:endParaRPr lang="fr-FR" sz="4200" dirty="0"/>
          </a:p>
        </p:txBody>
      </p:sp>
      <p:pic>
        <p:nvPicPr>
          <p:cNvPr id="10"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3409316" cy="2621646"/>
          </a:xfrm>
          <a:prstGeom prst="rect">
            <a:avLst/>
          </a:prstGeom>
        </p:spPr>
      </p:pic>
      <p:sp>
        <p:nvSpPr>
          <p:cNvPr id="3" name="Rectangle 2"/>
          <p:cNvSpPr/>
          <p:nvPr/>
        </p:nvSpPr>
        <p:spPr>
          <a:xfrm>
            <a:off x="4211960" y="1196752"/>
            <a:ext cx="4572000" cy="2062103"/>
          </a:xfrm>
          <a:prstGeom prst="rect">
            <a:avLst/>
          </a:prstGeom>
        </p:spPr>
        <p:txBody>
          <a:bodyPr>
            <a:spAutoFit/>
          </a:bodyPr>
          <a:lstStyle/>
          <a:p>
            <a:r>
              <a:rPr lang="fr-FR" sz="3200" b="1" dirty="0">
                <a:solidFill>
                  <a:srgbClr val="C4281A"/>
                </a:solidFill>
                <a:latin typeface="Trebuchet MS" panose="020B0603020202020204" pitchFamily="34" charset="0"/>
              </a:rPr>
              <a:t>1440</a:t>
            </a:r>
            <a:r>
              <a:rPr lang="fr-FR" sz="3200" dirty="0">
                <a:latin typeface="Trebuchet MS" panose="020B0603020202020204" pitchFamily="34" charset="0"/>
              </a:rPr>
              <a:t> Interdiction de pratiquer le jeu de soule par l’évêque de Tréguier</a:t>
            </a:r>
          </a:p>
        </p:txBody>
      </p:sp>
    </p:spTree>
    <p:extLst>
      <p:ext uri="{BB962C8B-B14F-4D97-AF65-F5344CB8AC3E}">
        <p14:creationId xmlns:p14="http://schemas.microsoft.com/office/powerpoint/2010/main" val="2888319142"/>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628800"/>
            <a:ext cx="5544616" cy="1569660"/>
          </a:xfrm>
          <a:prstGeom prst="rect">
            <a:avLst/>
          </a:prstGeom>
          <a:noFill/>
        </p:spPr>
        <p:txBody>
          <a:bodyPr wrap="square" rtlCol="0">
            <a:spAutoFit/>
          </a:bodyPr>
          <a:lstStyle/>
          <a:p>
            <a:r>
              <a:rPr lang="fr-FR" sz="3200" kern="500" dirty="0">
                <a:latin typeface="Trebuchet MS" panose="020B0603020202020204" pitchFamily="34" charset="0"/>
              </a:rPr>
              <a:t>En </a:t>
            </a:r>
            <a:r>
              <a:rPr lang="fr-FR" sz="3200" b="1" kern="500" dirty="0">
                <a:solidFill>
                  <a:srgbClr val="C4281A"/>
                </a:solidFill>
                <a:latin typeface="Trebuchet MS" panose="020B0603020202020204" pitchFamily="34" charset="0"/>
              </a:rPr>
              <a:t>1625</a:t>
            </a:r>
            <a:r>
              <a:rPr lang="fr-FR" sz="3200" kern="500" dirty="0">
                <a:latin typeface="Trebuchet MS" panose="020B0603020202020204" pitchFamily="34" charset="0"/>
              </a:rPr>
              <a:t> : lancement du pèlerinage de sainte </a:t>
            </a:r>
            <a:r>
              <a:rPr lang="fr-FR" sz="3200" kern="500" dirty="0" smtClean="0">
                <a:latin typeface="Trebuchet MS" panose="020B0603020202020204" pitchFamily="34" charset="0"/>
              </a:rPr>
              <a:t>Anne</a:t>
            </a:r>
          </a:p>
          <a:p>
            <a:r>
              <a:rPr lang="fr-FR" sz="3200" kern="500" dirty="0" smtClean="0">
                <a:latin typeface="Trebuchet MS" panose="020B0603020202020204" pitchFamily="34" charset="0"/>
              </a:rPr>
              <a:t>à Auray.</a:t>
            </a:r>
            <a:endParaRPr lang="fr-FR" sz="3200" kern="500" dirty="0">
              <a:latin typeface="Trebuchet MS" panose="020B0603020202020204" pitchFamily="34" charset="0"/>
            </a:endParaRPr>
          </a:p>
        </p:txBody>
      </p:sp>
      <p:sp>
        <p:nvSpPr>
          <p:cNvPr id="8" name="ZoneTexte 7"/>
          <p:cNvSpPr txBox="1"/>
          <p:nvPr/>
        </p:nvSpPr>
        <p:spPr>
          <a:xfrm>
            <a:off x="179512" y="6390620"/>
            <a:ext cx="3046027" cy="338554"/>
          </a:xfrm>
          <a:prstGeom prst="rect">
            <a:avLst/>
          </a:prstGeom>
          <a:noFill/>
        </p:spPr>
        <p:txBody>
          <a:bodyPr wrap="none" rtlCol="0">
            <a:spAutoFit/>
          </a:bodyPr>
          <a:lstStyle/>
          <a:p>
            <a:r>
              <a:rPr lang="fr-FR" sz="1600" dirty="0" smtClean="0">
                <a:solidFill>
                  <a:schemeClr val="bg1"/>
                </a:solidFill>
                <a:latin typeface="Trebuchet MS" pitchFamily="34" charset="0"/>
              </a:rPr>
              <a:t>La fête sous contrôle - </a:t>
            </a:r>
            <a:r>
              <a:rPr lang="fr-FR" sz="1600" dirty="0" err="1" smtClean="0">
                <a:solidFill>
                  <a:schemeClr val="bg1"/>
                </a:solidFill>
                <a:latin typeface="Trebuchet MS" pitchFamily="34" charset="0"/>
              </a:rPr>
              <a:t>Bécédia</a:t>
            </a:r>
            <a:endParaRPr lang="fr-FR" sz="1600" dirty="0">
              <a:solidFill>
                <a:schemeClr val="bg1"/>
              </a:solidFill>
              <a:latin typeface="Trebuchet MS" pitchFamily="34" charset="0"/>
            </a:endParaRPr>
          </a:p>
        </p:txBody>
      </p:sp>
      <p:sp>
        <p:nvSpPr>
          <p:cNvPr id="5" name="Rectangle 4"/>
          <p:cNvSpPr/>
          <p:nvPr/>
        </p:nvSpPr>
        <p:spPr>
          <a:xfrm>
            <a:off x="0" y="116632"/>
            <a:ext cx="9144000" cy="1384995"/>
          </a:xfrm>
          <a:prstGeom prst="rect">
            <a:avLst/>
          </a:prstGeom>
        </p:spPr>
        <p:txBody>
          <a:bodyPr wrap="square">
            <a:spAutoFit/>
          </a:bodyPr>
          <a:lstStyle/>
          <a:p>
            <a:pPr algn="ctr"/>
            <a:r>
              <a:rPr lang="fr-FR" sz="4200" b="1" cap="all" dirty="0" smtClean="0">
                <a:latin typeface="Trebuchet MS" panose="020B0603020202020204" pitchFamily="34" charset="0"/>
              </a:rPr>
              <a:t>La réforme catholique</a:t>
            </a:r>
          </a:p>
          <a:p>
            <a:pPr algn="ctr"/>
            <a:r>
              <a:rPr lang="fr-FR" sz="4200" b="1" cap="all" dirty="0" smtClean="0">
                <a:latin typeface="Trebuchet MS" panose="020B0603020202020204" pitchFamily="34" charset="0"/>
              </a:rPr>
              <a:t>XVII</a:t>
            </a:r>
            <a:r>
              <a:rPr lang="fr-FR" sz="4200" b="1" cap="all" baseline="30000" dirty="0" smtClean="0">
                <a:latin typeface="Trebuchet MS" panose="020B0603020202020204" pitchFamily="34" charset="0"/>
              </a:rPr>
              <a:t>e</a:t>
            </a:r>
            <a:r>
              <a:rPr lang="fr-FR" sz="4200" b="1" cap="all" dirty="0" smtClean="0">
                <a:latin typeface="Trebuchet MS" panose="020B0603020202020204" pitchFamily="34" charset="0"/>
              </a:rPr>
              <a:t> siècle</a:t>
            </a:r>
            <a:endParaRPr lang="fr-FR" sz="4200" dirty="0"/>
          </a:p>
        </p:txBody>
      </p:sp>
      <p:pic>
        <p:nvPicPr>
          <p:cNvPr id="7" name="Espace réservé du contenu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359705"/>
            <a:ext cx="3295463" cy="4096039"/>
          </a:xfrm>
          <a:prstGeom prst="rect">
            <a:avLst/>
          </a:prstGeom>
        </p:spPr>
      </p:pic>
      <p:sp>
        <p:nvSpPr>
          <p:cNvPr id="2" name="Rectangle 1"/>
          <p:cNvSpPr/>
          <p:nvPr/>
        </p:nvSpPr>
        <p:spPr>
          <a:xfrm>
            <a:off x="179512" y="3429000"/>
            <a:ext cx="5112568" cy="2677656"/>
          </a:xfrm>
          <a:prstGeom prst="rect">
            <a:avLst/>
          </a:prstGeom>
        </p:spPr>
        <p:txBody>
          <a:bodyPr wrap="square">
            <a:spAutoFit/>
          </a:bodyPr>
          <a:lstStyle/>
          <a:p>
            <a:r>
              <a:rPr lang="fr-FR" sz="2400" dirty="0">
                <a:latin typeface="Trebuchet MS" panose="020B0603020202020204" pitchFamily="34" charset="0"/>
              </a:rPr>
              <a:t>À travers celui-ci se met en place un nouvel encadrement clérical des pèlerins. Il s'agit d'instituer, contre les pèlerinages traditionnels, qui comprennent toujours un aspect festif, le modèle du « </a:t>
            </a:r>
            <a:r>
              <a:rPr lang="fr-FR" sz="2400" b="1" dirty="0">
                <a:latin typeface="Trebuchet MS" panose="020B0603020202020204" pitchFamily="34" charset="0"/>
              </a:rPr>
              <a:t>pèlerinage de dévotion</a:t>
            </a:r>
            <a:r>
              <a:rPr lang="fr-FR" sz="2400" dirty="0">
                <a:latin typeface="Trebuchet MS" panose="020B0603020202020204" pitchFamily="34" charset="0"/>
              </a:rPr>
              <a:t> ».</a:t>
            </a:r>
          </a:p>
        </p:txBody>
      </p:sp>
      <p:sp>
        <p:nvSpPr>
          <p:cNvPr id="6" name="Rectangle 5"/>
          <p:cNvSpPr/>
          <p:nvPr/>
        </p:nvSpPr>
        <p:spPr>
          <a:xfrm>
            <a:off x="5580112" y="5157192"/>
            <a:ext cx="35638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920545" y="5229200"/>
            <a:ext cx="3223455" cy="954107"/>
          </a:xfrm>
          <a:prstGeom prst="rect">
            <a:avLst/>
          </a:prstGeom>
          <a:noFill/>
        </p:spPr>
        <p:txBody>
          <a:bodyPr wrap="square" rtlCol="0">
            <a:spAutoFit/>
          </a:bodyPr>
          <a:lstStyle/>
          <a:p>
            <a:r>
              <a:rPr lang="fr-FR" sz="1400" dirty="0">
                <a:latin typeface="Trebuchet MS" panose="020B0603020202020204" pitchFamily="34" charset="0"/>
              </a:rPr>
              <a:t>Les tableaux utilisés par les missionnaires pour </a:t>
            </a:r>
            <a:r>
              <a:rPr lang="fr-FR" sz="1400" dirty="0" smtClean="0">
                <a:latin typeface="Trebuchet MS" panose="020B0603020202020204" pitchFamily="34" charset="0"/>
              </a:rPr>
              <a:t>prêcher </a:t>
            </a:r>
            <a:r>
              <a:rPr lang="fr-FR" sz="1400" dirty="0">
                <a:latin typeface="Trebuchet MS" panose="020B0603020202020204" pitchFamily="34" charset="0"/>
              </a:rPr>
              <a:t>une population illettrée  sont encore en usage au XX</a:t>
            </a:r>
            <a:r>
              <a:rPr lang="fr-FR" sz="1400" baseline="30000" dirty="0">
                <a:latin typeface="Trebuchet MS" panose="020B0603020202020204" pitchFamily="34" charset="0"/>
              </a:rPr>
              <a:t>e</a:t>
            </a:r>
            <a:r>
              <a:rPr lang="fr-FR" sz="1400" dirty="0">
                <a:latin typeface="Trebuchet MS" panose="020B0603020202020204" pitchFamily="34" charset="0"/>
              </a:rPr>
              <a:t> siècle.</a:t>
            </a:r>
          </a:p>
        </p:txBody>
      </p:sp>
    </p:spTree>
    <p:extLst>
      <p:ext uri="{BB962C8B-B14F-4D97-AF65-F5344CB8AC3E}">
        <p14:creationId xmlns:p14="http://schemas.microsoft.com/office/powerpoint/2010/main" val="1494300159"/>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par>
    </p:tn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453</Words>
  <Application>Microsoft Office PowerPoint</Application>
  <PresentationFormat>Affichage à l'écran (4:3)</PresentationFormat>
  <Paragraphs>65</Paragraphs>
  <Slides>12</Slides>
  <Notes>0</Notes>
  <HiddenSlides>0</HiddenSlides>
  <MMClips>0</MMClips>
  <ScaleCrop>false</ScaleCrop>
  <HeadingPairs>
    <vt:vector size="4" baseType="variant">
      <vt:variant>
        <vt:lpstr>Thème</vt:lpstr>
      </vt:variant>
      <vt:variant>
        <vt:i4>2</vt:i4>
      </vt:variant>
      <vt:variant>
        <vt:lpstr>Titres des diapositives</vt:lpstr>
      </vt:variant>
      <vt:variant>
        <vt:i4>12</vt:i4>
      </vt:variant>
    </vt:vector>
  </HeadingPairs>
  <TitlesOfParts>
    <vt:vector size="14" baseType="lpstr">
      <vt:lpstr>1_Conception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24</cp:revision>
  <dcterms:created xsi:type="dcterms:W3CDTF">2013-06-18T13:30:11Z</dcterms:created>
  <dcterms:modified xsi:type="dcterms:W3CDTF">2014-03-01T15:09:58Z</dcterms:modified>
</cp:coreProperties>
</file>