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48" r:id="rId2"/>
  </p:sldMasterIdLst>
  <p:sldIdLst>
    <p:sldId id="257" r:id="rId3"/>
    <p:sldId id="256" r:id="rId4"/>
    <p:sldId id="260" r:id="rId5"/>
    <p:sldId id="258" r:id="rId6"/>
    <p:sldId id="267" r:id="rId7"/>
    <p:sldId id="268" r:id="rId8"/>
    <p:sldId id="259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66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2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>
        <p:scale>
          <a:sx n="66" d="100"/>
          <a:sy n="66" d="100"/>
        </p:scale>
        <p:origin x="-1362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4387"/>
            <a:ext cx="9144000" cy="8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3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61" y="1700808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42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Trebuchet MS" pitchFamily="34" charset="0"/>
              </a:rPr>
              <a:t>Université populaire itinérante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Gouiziek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pe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dic’houiziek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 :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ur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skol-veur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bale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evit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lod</a:t>
            </a:r>
            <a:endParaRPr lang="fr-FR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Univèrsitë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vilaijantt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de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minzz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en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comun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déz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savanstë</a:t>
            </a:r>
            <a:r>
              <a:rPr lang="fr-FR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e </a:t>
            </a:r>
            <a:r>
              <a:rPr lang="fr-FR" sz="2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dz'ignorr</a:t>
            </a:r>
            <a:endParaRPr lang="fr-FR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60212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all" dirty="0" smtClean="0">
                <a:solidFill>
                  <a:schemeClr val="bg1"/>
                </a:solidFill>
                <a:latin typeface="Trebuchet MS" pitchFamily="34" charset="0"/>
              </a:rPr>
              <a:t>Un monde de carnavals</a:t>
            </a:r>
          </a:p>
        </p:txBody>
      </p:sp>
    </p:spTree>
    <p:extLst>
      <p:ext uri="{BB962C8B-B14F-4D97-AF65-F5344CB8AC3E}">
        <p14:creationId xmlns:p14="http://schemas.microsoft.com/office/powerpoint/2010/main" val="28509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de Cologne</a:t>
            </a:r>
            <a:endParaRPr lang="fr-FR" sz="4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5124" name="Picture 4" descr="Z:\08-Actions\Année 2014\F14 015 Université populaire\2013-2014 La fête\(5) Séance sur les carnavals\Photos Carnaval\Powerpoint carnavals dans le monde\Cologne\B68A64CDF77856C29ED7E3F1D2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36712"/>
            <a:ext cx="4657472" cy="31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:\08-Actions\Année 2014\F14 015 Université populaire\2013-2014 La fête\(5) Séance sur les carnavals\Photos Carnaval\Powerpoint carnavals dans le monde\Cologne\Carnaval-de-colog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3"/>
            <a:ext cx="4680520" cy="31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Z:\08-Actions\Année 2014\F14 015 Université populaire\2013-2014 La fête\(5) Séance sur les carnavals\Photos Carnaval\Powerpoint carnavals dans le monde\Cologne\sarkozy-merkel-carnaval-de-cologne_refere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25" y="2920630"/>
            <a:ext cx="4914782" cy="340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18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</a:t>
            </a:r>
            <a:r>
              <a:rPr lang="fr-FR" sz="4200" b="1" cap="all" dirty="0" err="1" smtClean="0">
                <a:latin typeface="Trebuchet MS" panose="020B0603020202020204" pitchFamily="34" charset="0"/>
              </a:rPr>
              <a:t>Notting</a:t>
            </a:r>
            <a:r>
              <a:rPr lang="fr-FR" sz="4200" b="1" cap="all" dirty="0" smtClean="0">
                <a:latin typeface="Trebuchet MS" panose="020B0603020202020204" pitchFamily="34" charset="0"/>
              </a:rPr>
              <a:t> Hill</a:t>
            </a:r>
            <a:endParaRPr lang="fr-FR" sz="4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6146" name="Picture 2" descr="Z:\08-Actions\Année 2014\F14 015 Université populaire\2013-2014 La fête\(5) Séance sur les carnavals\Photos Carnaval\Powerpoint carnavals dans le monde\Notting Hill\IMG_7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5" y="855296"/>
            <a:ext cx="2088232" cy="369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08-Actions\Année 2014\F14 015 Université populaire\2013-2014 La fête\(5) Séance sur les carnavals\Photos Carnaval\Powerpoint carnavals dans le monde\Notting Hill\Notting Hi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55296"/>
            <a:ext cx="4604073" cy="25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08-Actions\Année 2014\F14 015 Université populaire\2013-2014 La fête\(5) Séance sur les carnavals\Photos Carnaval\Powerpoint carnavals dans le monde\Notting Hill\7dc4e3344010ccd200b354ce73379a9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45087"/>
            <a:ext cx="4604073" cy="25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08-Actions\Année 2014\F14 015 Université populaire\2013-2014 La fête\(5) Séance sur les carnavals\Photos Carnaval\Powerpoint carnavals dans le monde\Notting Hill\visag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5" y="3408018"/>
            <a:ext cx="2088232" cy="26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2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d'Oruro (Bolivie)</a:t>
            </a:r>
            <a:endParaRPr lang="fr-FR" sz="4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7170" name="Picture 2" descr="Z:\08-Actions\Année 2014\F14 015 Université populaire\2013-2014 La fête\(5) Séance sur les carnavals\Photos Carnaval\Powerpoint carnavals dans le monde\Oruro\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3" y="994447"/>
            <a:ext cx="4139951" cy="22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08-Actions\Année 2014\F14 015 Université populaire\2013-2014 La fête\(5) Séance sur les carnavals\Photos Carnaval\Powerpoint carnavals dans le monde\Oruro\DiabladaferroviariadeOru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1147"/>
            <a:ext cx="4104456" cy="34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08-Actions\Année 2014\F14 015 Université populaire\2013-2014 La fête\(5) Séance sur les carnavals\Photos Carnaval\Powerpoint carnavals dans le monde\Oruro\i-Entrada-Carnaval-Oru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9" y="3530382"/>
            <a:ext cx="4139951" cy="27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de </a:t>
            </a:r>
            <a:r>
              <a:rPr lang="fr-FR" sz="4200" b="1" cap="all" dirty="0" err="1" smtClean="0">
                <a:latin typeface="Trebuchet MS" panose="020B0603020202020204" pitchFamily="34" charset="0"/>
              </a:rPr>
              <a:t>nice</a:t>
            </a:r>
            <a:endParaRPr lang="fr-FR" sz="4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194" name="Picture 2" descr="Z:\08-Actions\Année 2014\F14 015 Université populaire\2013-2014 La fête\(5) Séance sur les carnavals\Photos Carnaval\Powerpoint carnavals dans le monde\Nice\Nice - bataille de fle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72" y="836712"/>
            <a:ext cx="4761138" cy="316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08-Actions\Année 2014\F14 015 Université populaire\2013-2014 La fête\(5) Séance sur les carnavals\Photos Carnaval\Powerpoint carnavals dans le monde\Nice\N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28" y="850064"/>
            <a:ext cx="4732500" cy="31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:\08-Actions\Année 2014\F14 015 Université populaire\2013-2014 La fête\(5) Séance sur les carnavals\Photos Carnaval\Powerpoint carnavals dans le monde\Nice\carnaval de n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4320480" cy="28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2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de bale</a:t>
            </a:r>
            <a:endParaRPr lang="fr-FR" sz="4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218" name="Picture 2" descr="Z:\08-Actions\Année 2014\F14 015 Université populaire\2013-2014 La fête\(5) Séance sur les carnavals\Photos Carnaval\Powerpoint carnavals dans le monde\Bale\fasnac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7"/>
            <a:ext cx="4311576" cy="24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Z:\08-Actions\Année 2014\F14 015 Université populaire\2013-2014 La fête\(5) Séance sur les carnavals\Photos Carnaval\Powerpoint carnavals dans le monde\Bale\0_bas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74747"/>
            <a:ext cx="7740352" cy="25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:\08-Actions\Année 2014\F14 015 Université populaire\2013-2014 La fête\(5) Séance sur les carnavals\Photos Carnaval\Powerpoint carnavals dans le monde\Bale\resized_650x365_3932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314890" cy="242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82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de Trinidad</a:t>
            </a:r>
            <a:endParaRPr lang="fr-FR" sz="4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0242" name="Picture 2" descr="Z:\08-Actions\Année 2014\F14 015 Université populaire\2013-2014 La fête\(5) Séance sur les carnavals\Photos Carnaval\Powerpoint carnavals dans le monde\Trinidad\carnaval-de-trinidad-y-toba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64" y="889643"/>
            <a:ext cx="4648664" cy="31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Z:\08-Actions\Année 2014\F14 015 Université populaire\2013-2014 La fête\(5) Séance sur les carnavals\Photos Carnaval\Powerpoint carnavals dans le monde\Trinidad\trinidad-carnival_2480135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27" y="889642"/>
            <a:ext cx="4986998" cy="31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:\08-Actions\Année 2014\F14 015 Université populaire\2013-2014 La fête\(5) Séance sur les carnavals\Photos Carnaval\Powerpoint carnavals dans le monde\Trinidad\Carnival_Costume_in_Trinid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18" y="3073933"/>
            <a:ext cx="4217838" cy="31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0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27984" y="1830220"/>
            <a:ext cx="45365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all" dirty="0" smtClean="0">
                <a:latin typeface="Trebuchet MS" pitchFamily="34" charset="0"/>
              </a:rPr>
              <a:t>Prochain rendez-vous :</a:t>
            </a:r>
          </a:p>
          <a:p>
            <a:pPr algn="ctr"/>
            <a:r>
              <a:rPr lang="fr-FR" sz="2800" cap="all" dirty="0" smtClean="0">
                <a:latin typeface="Trebuchet MS" pitchFamily="34" charset="0"/>
              </a:rPr>
              <a:t>Territoire et tourisme </a:t>
            </a:r>
            <a:r>
              <a:rPr lang="fr-FR" sz="2800" cap="all" dirty="0" smtClean="0">
                <a:latin typeface="Trebuchet MS" pitchFamily="34" charset="0"/>
              </a:rPr>
              <a:t>:</a:t>
            </a:r>
          </a:p>
          <a:p>
            <a:pPr algn="ctr"/>
            <a:r>
              <a:rPr lang="fr-FR" sz="2800" cap="all" dirty="0" smtClean="0">
                <a:latin typeface="Trebuchet MS" pitchFamily="34" charset="0"/>
              </a:rPr>
              <a:t>« </a:t>
            </a:r>
            <a:r>
              <a:rPr lang="fr-FR" sz="2800" cap="all" dirty="0" err="1" smtClean="0">
                <a:latin typeface="Trebuchet MS" pitchFamily="34" charset="0"/>
              </a:rPr>
              <a:t>bretagne</a:t>
            </a:r>
            <a:r>
              <a:rPr lang="fr-FR" sz="2800" cap="all" dirty="0" smtClean="0">
                <a:latin typeface="Trebuchet MS" pitchFamily="34" charset="0"/>
              </a:rPr>
              <a:t> : terre</a:t>
            </a:r>
          </a:p>
          <a:p>
            <a:pPr algn="ctr"/>
            <a:r>
              <a:rPr lang="fr-FR" sz="2800" cap="all" dirty="0" smtClean="0">
                <a:latin typeface="Trebuchet MS" pitchFamily="34" charset="0"/>
              </a:rPr>
              <a:t>de fêtes ? »</a:t>
            </a:r>
          </a:p>
          <a:p>
            <a:pPr algn="ctr"/>
            <a:r>
              <a:rPr lang="fr-FR" sz="2800" cap="all" dirty="0" smtClean="0">
                <a:latin typeface="Trebuchet MS" pitchFamily="34" charset="0"/>
              </a:rPr>
              <a:t>Le </a:t>
            </a:r>
            <a:r>
              <a:rPr lang="fr-FR" sz="2800" cap="all" dirty="0" smtClean="0">
                <a:latin typeface="Trebuchet MS" pitchFamily="34" charset="0"/>
              </a:rPr>
              <a:t>23 mai 2014 à </a:t>
            </a:r>
            <a:r>
              <a:rPr lang="fr-FR" sz="2800" cap="all" dirty="0" err="1" smtClean="0">
                <a:latin typeface="Trebuchet MS" pitchFamily="34" charset="0"/>
              </a:rPr>
              <a:t>Monteneuf</a:t>
            </a:r>
            <a:endParaRPr lang="fr-FR" sz="2800" cap="all" dirty="0">
              <a:latin typeface="Trebuchet MS" pitchFamily="34" charset="0"/>
            </a:endParaRPr>
          </a:p>
        </p:txBody>
      </p:sp>
      <p:pic>
        <p:nvPicPr>
          <p:cNvPr id="1026" name="Picture 2" descr="D:\Users\Utilisateur\Desktop\Affiche_BECEDIA_tourisme-1 co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785"/>
            <a:ext cx="4211960" cy="61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4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177281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all" dirty="0" smtClean="0">
                <a:solidFill>
                  <a:schemeClr val="bg1"/>
                </a:solidFill>
                <a:latin typeface="Trebuchet MS" pitchFamily="34" charset="0"/>
              </a:rPr>
              <a:t>suivez l’actualité</a:t>
            </a:r>
          </a:p>
          <a:p>
            <a:pPr algn="ctr"/>
            <a:r>
              <a:rPr lang="fr-FR" sz="2800" cap="all" dirty="0" smtClean="0">
                <a:solidFill>
                  <a:schemeClr val="bg1"/>
                </a:solidFill>
                <a:latin typeface="Trebuchet MS" pitchFamily="34" charset="0"/>
              </a:rPr>
              <a:t>De </a:t>
            </a:r>
            <a:r>
              <a:rPr lang="fr-FR" sz="2800" cap="all" dirty="0" err="1" smtClean="0">
                <a:solidFill>
                  <a:schemeClr val="bg1"/>
                </a:solidFill>
                <a:latin typeface="Trebuchet MS" pitchFamily="34" charset="0"/>
              </a:rPr>
              <a:t>bcd</a:t>
            </a:r>
            <a:r>
              <a:rPr lang="fr-FR" sz="2800" cap="all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fr-FR" sz="2800" cap="all" dirty="0" err="1" smtClean="0">
                <a:solidFill>
                  <a:schemeClr val="bg1"/>
                </a:solidFill>
                <a:latin typeface="Trebuchet MS" pitchFamily="34" charset="0"/>
              </a:rPr>
              <a:t>sevenadurioù</a:t>
            </a:r>
            <a:endParaRPr lang="fr-FR" sz="2800" cap="all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fr-FR" sz="2800" cap="all" dirty="0" smtClean="0">
                <a:solidFill>
                  <a:schemeClr val="bg1"/>
                </a:solidFill>
                <a:latin typeface="Trebuchet MS" pitchFamily="34" charset="0"/>
              </a:rPr>
              <a:t>Sur le www.bcdiv.org</a:t>
            </a:r>
            <a:endParaRPr lang="fr-FR" sz="2800" cap="all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52536" y="1700808"/>
            <a:ext cx="9577064" cy="28083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48596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cap="all" dirty="0" smtClean="0">
                <a:latin typeface="Trebuchet MS" pitchFamily="34" charset="0"/>
              </a:rPr>
              <a:t>Un monde de carnavals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4891111"/>
            <a:ext cx="8496944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u="sng" dirty="0">
                <a:latin typeface="Trebuchet MS" pitchFamily="34" charset="0"/>
              </a:rPr>
              <a:t>Organisation</a:t>
            </a:r>
            <a:r>
              <a:rPr lang="fr-FR" dirty="0">
                <a:latin typeface="Trebuchet MS" pitchFamily="34" charset="0"/>
              </a:rPr>
              <a:t> : Bretagne Culture Diversité / </a:t>
            </a:r>
            <a:r>
              <a:rPr lang="fr-FR" dirty="0" err="1" smtClean="0">
                <a:latin typeface="Trebuchet MS" pitchFamily="34" charset="0"/>
              </a:rPr>
              <a:t>Sevenadurioù</a:t>
            </a:r>
            <a:endParaRPr lang="fr-FR" dirty="0">
              <a:latin typeface="Trebuchet MS" pitchFamily="34" charset="0"/>
            </a:endParaRPr>
          </a:p>
          <a:p>
            <a:pPr algn="just"/>
            <a:r>
              <a:rPr lang="fr-FR" u="sng" dirty="0">
                <a:latin typeface="Trebuchet MS" pitchFamily="34" charset="0"/>
              </a:rPr>
              <a:t>En partenariat </a:t>
            </a:r>
            <a:r>
              <a:rPr lang="fr-FR" u="sng" dirty="0" smtClean="0">
                <a:latin typeface="Trebuchet MS" pitchFamily="34" charset="0"/>
              </a:rPr>
              <a:t>avec :</a:t>
            </a:r>
            <a:r>
              <a:rPr lang="fr-FR" dirty="0" smtClean="0">
                <a:latin typeface="Trebuchet MS" pitchFamily="34" charset="0"/>
              </a:rPr>
              <a:t> Agence Culturelle Bretonne de Loire Atlantique</a:t>
            </a:r>
            <a:endParaRPr lang="fr-FR" dirty="0">
              <a:latin typeface="Trebuchet M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4728533"/>
            <a:ext cx="8856984" cy="1239310"/>
          </a:xfrm>
          <a:prstGeom prst="rect">
            <a:avLst/>
          </a:prstGeom>
          <a:noFill/>
          <a:ln>
            <a:solidFill>
              <a:srgbClr val="C42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84" y="908720"/>
            <a:ext cx="2517648" cy="1264920"/>
          </a:xfrm>
          <a:prstGeom prst="rect">
            <a:avLst/>
          </a:prstGeom>
          <a:ln w="101600">
            <a:solidFill>
              <a:schemeClr val="bg1"/>
            </a:solidFill>
            <a:miter lim="800000"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98" y="1974506"/>
            <a:ext cx="6263872" cy="23185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803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6064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cap="all" dirty="0" smtClean="0">
                <a:latin typeface="Trebuchet MS" pitchFamily="34" charset="0"/>
              </a:rPr>
              <a:t>Cycle 2013-2014 : la fête</a:t>
            </a:r>
            <a:endParaRPr lang="fr-FR" sz="4200" b="1" cap="all" dirty="0">
              <a:latin typeface="Trebuchet MS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03648" y="1988840"/>
            <a:ext cx="705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rebuchet MS" panose="020B0603020202020204" pitchFamily="34" charset="0"/>
              </a:rPr>
              <a:t>Pour ce premier cycle nous avons retenu </a:t>
            </a:r>
            <a:r>
              <a:rPr lang="fr-FR" sz="2400" b="1" dirty="0">
                <a:solidFill>
                  <a:srgbClr val="C4281A"/>
                </a:solidFill>
                <a:latin typeface="Trebuchet MS" panose="020B0603020202020204" pitchFamily="34" charset="0"/>
              </a:rPr>
              <a:t>la fête</a:t>
            </a:r>
            <a:r>
              <a:rPr lang="fr-FR" sz="2400" dirty="0">
                <a:latin typeface="Trebuchet MS" panose="020B0603020202020204" pitchFamily="34" charset="0"/>
              </a:rPr>
              <a:t>, en écho à l’inscription du fest-noz au patrimoine immatériel de l’humanité par l’UNESCO</a:t>
            </a:r>
            <a:r>
              <a:rPr lang="fr-FR" sz="2400" dirty="0" smtClean="0">
                <a:latin typeface="Trebuchet MS" panose="020B0603020202020204" pitchFamily="34" charset="0"/>
              </a:rPr>
              <a:t>.</a:t>
            </a:r>
          </a:p>
          <a:p>
            <a:endParaRPr lang="fr-FR" sz="2400" dirty="0">
              <a:latin typeface="Trebuchet MS" panose="020B0603020202020204" pitchFamily="34" charset="0"/>
            </a:endParaRPr>
          </a:p>
          <a:p>
            <a:r>
              <a:rPr lang="fr-FR" sz="2400" dirty="0">
                <a:latin typeface="Trebuchet MS" panose="020B0603020202020204" pitchFamily="34" charset="0"/>
              </a:rPr>
              <a:t>Chaque thème décline nos axes de travail : </a:t>
            </a:r>
            <a:endParaRPr lang="fr-FR" sz="2400" dirty="0" smtClean="0">
              <a:latin typeface="Trebuchet MS" panose="020B0603020202020204" pitchFamily="34" charset="0"/>
            </a:endParaRPr>
          </a:p>
          <a:p>
            <a:pPr marL="107315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rebuchet MS" panose="020B0603020202020204" pitchFamily="34" charset="0"/>
              </a:rPr>
              <a:t>des </a:t>
            </a:r>
            <a:r>
              <a:rPr lang="fr-FR" sz="2400" dirty="0">
                <a:latin typeface="Trebuchet MS" panose="020B0603020202020204" pitchFamily="34" charset="0"/>
              </a:rPr>
              <a:t>savoirs sur la </a:t>
            </a:r>
            <a:r>
              <a:rPr lang="fr-FR" sz="24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Bretagne</a:t>
            </a:r>
          </a:p>
          <a:p>
            <a:pPr marL="107315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rebuchet MS" panose="020B0603020202020204" pitchFamily="34" charset="0"/>
              </a:rPr>
              <a:t>une </a:t>
            </a:r>
            <a:r>
              <a:rPr lang="fr-FR" sz="2400" dirty="0">
                <a:latin typeface="Trebuchet MS" panose="020B0603020202020204" pitchFamily="34" charset="0"/>
              </a:rPr>
              <a:t>réflexion sur la </a:t>
            </a:r>
            <a:r>
              <a:rPr lang="fr-FR" sz="24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culture</a:t>
            </a:r>
          </a:p>
          <a:p>
            <a:pPr marL="107315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rebuchet MS" panose="020B0603020202020204" pitchFamily="34" charset="0"/>
              </a:rPr>
              <a:t>au regard de la </a:t>
            </a:r>
            <a:r>
              <a:rPr lang="fr-FR" sz="24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diversité</a:t>
            </a:r>
            <a:r>
              <a:rPr lang="fr-FR" sz="2400" dirty="0">
                <a:latin typeface="Trebuchet MS" panose="020B0603020202020204" pitchFamily="34" charset="0"/>
              </a:rPr>
              <a:t> </a:t>
            </a:r>
            <a:r>
              <a:rPr lang="fr-FR" sz="2400" dirty="0" smtClean="0">
                <a:latin typeface="Trebuchet MS" panose="020B0603020202020204" pitchFamily="34" charset="0"/>
              </a:rPr>
              <a:t>des pratiques culturelles</a:t>
            </a:r>
            <a:endParaRPr lang="fr-FR" sz="2400" dirty="0">
              <a:latin typeface="Trebuchet MS" panose="020B0603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6064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cap="all" dirty="0" smtClean="0">
                <a:latin typeface="Trebuchet MS" pitchFamily="34" charset="0"/>
              </a:rPr>
              <a:t>Un monde de carnavals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63888" y="3356992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rebuchet MS" panose="020B0603020202020204" pitchFamily="34" charset="0"/>
              </a:rPr>
              <a:t>Nathalie </a:t>
            </a:r>
            <a:r>
              <a:rPr lang="fr-FR" sz="2400" dirty="0" err="1" smtClean="0">
                <a:latin typeface="Trebuchet MS" panose="020B0603020202020204" pitchFamily="34" charset="0"/>
              </a:rPr>
              <a:t>Gauthard</a:t>
            </a:r>
            <a:endParaRPr lang="fr-FR" sz="24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 smtClean="0">
                <a:latin typeface="Trebuchet MS" panose="020B0603020202020204" pitchFamily="34" charset="0"/>
              </a:rPr>
              <a:t>Blodwenn</a:t>
            </a:r>
            <a:r>
              <a:rPr lang="fr-FR" sz="2400" dirty="0" smtClean="0">
                <a:latin typeface="Trebuchet MS" panose="020B0603020202020204" pitchFamily="34" charset="0"/>
              </a:rPr>
              <a:t> </a:t>
            </a:r>
            <a:r>
              <a:rPr lang="fr-FR" sz="2400" dirty="0" err="1" smtClean="0">
                <a:latin typeface="Trebuchet MS" panose="020B0603020202020204" pitchFamily="34" charset="0"/>
              </a:rPr>
              <a:t>Mauffret</a:t>
            </a:r>
            <a:endParaRPr lang="fr-FR" sz="24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rebuchet MS" panose="020B0603020202020204" pitchFamily="34" charset="0"/>
              </a:rPr>
              <a:t>Carole </a:t>
            </a:r>
            <a:r>
              <a:rPr lang="fr-FR" sz="2400" dirty="0" err="1" smtClean="0">
                <a:latin typeface="Trebuchet MS" panose="020B0603020202020204" pitchFamily="34" charset="0"/>
              </a:rPr>
              <a:t>Tymen</a:t>
            </a:r>
            <a:endParaRPr lang="fr-FR" sz="2400" dirty="0" smtClean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rebuchet MS" panose="020B0603020202020204" pitchFamily="34" charset="0"/>
              </a:rPr>
              <a:t>Daniel </a:t>
            </a:r>
            <a:r>
              <a:rPr lang="fr-FR" sz="2400" dirty="0" err="1" smtClean="0">
                <a:latin typeface="Trebuchet MS" panose="020B0603020202020204" pitchFamily="34" charset="0"/>
              </a:rPr>
              <a:t>Dupouet</a:t>
            </a:r>
            <a:endParaRPr lang="fr-FR" sz="2400" dirty="0">
              <a:latin typeface="Trebuchet MS" panose="020B06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9552" y="1772816"/>
            <a:ext cx="59234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rebuchet MS" pitchFamily="34" charset="0"/>
              </a:rPr>
              <a:t>Nantes – vendredi 18 avril 2014</a:t>
            </a:r>
          </a:p>
          <a:p>
            <a:r>
              <a:rPr lang="fr-FR" sz="3200" dirty="0" smtClean="0">
                <a:latin typeface="Trebuchet MS" pitchFamily="34" charset="0"/>
              </a:rPr>
              <a:t>Intervenants :</a:t>
            </a:r>
            <a:endParaRPr lang="fr-FR" sz="3200" dirty="0">
              <a:latin typeface="Trebuchet MS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08-Actions\Année 2014\F14 015 Université populaire\2013-2014 La fête\(5) Séance sur les carnavals\Visuels_Bécédia_Nantes\carnaval-facebook\521970_10151483750290548_89342408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088" y="-2907704"/>
            <a:ext cx="9793088" cy="147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492896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Exemples de CARNAVALS</a:t>
            </a:r>
          </a:p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EN France ET DANS LE MONDE</a:t>
            </a:r>
            <a:endParaRPr lang="fr-FR" sz="4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4387"/>
            <a:ext cx="9144000" cy="89361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</a:t>
            </a:r>
            <a:r>
              <a:rPr lang="fr-FR" sz="4200" b="1" cap="all" dirty="0">
                <a:latin typeface="Trebuchet MS" panose="020B0603020202020204" pitchFamily="34" charset="0"/>
              </a:rPr>
              <a:t>de dunkerque</a:t>
            </a:r>
            <a:endParaRPr lang="fr-FR" sz="4200" dirty="0"/>
          </a:p>
        </p:txBody>
      </p:sp>
      <p:sp>
        <p:nvSpPr>
          <p:cNvPr id="9" name="ZoneTexte 8"/>
          <p:cNvSpPr txBox="1"/>
          <p:nvPr/>
        </p:nvSpPr>
        <p:spPr>
          <a:xfrm>
            <a:off x="323527" y="5203430"/>
            <a:ext cx="3100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rebuchet MS" panose="020B0603020202020204" pitchFamily="34" charset="0"/>
              </a:rPr>
              <a:t>L'incontournable jet de hareng envoyé par le maire depuis le balcon de l'hôtel de ville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027" name="Picture 3" descr="Z:\08-Actions\Année 2014\F14 015 Université populaire\2013-2014 La fête\(5) Séance sur les carnavals\Photos Carnaval\Powerpoint carnavals dans le monde\Dunkerque\L'incontournable jet de hareng envoyé par le maire depuis le balcon de l'hôtel de v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3581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08-Actions\Année 2014\F14 015 Université populaire\2013-2014 La fête\(5) Séance sur les carnavals\Photos Carnaval\Powerpoint carnavals dans le monde\Dunkerque\Mange un har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84" y="3216311"/>
            <a:ext cx="4100736" cy="27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08-Actions\Année 2014\F14 015 Université populaire\2013-2014 La fête\(5) Séance sur les carnavals\Photos Carnaval\Powerpoint carnavals dans le monde\Dunkerque\Foule en déli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990887" cy="268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6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de Rio de </a:t>
            </a:r>
            <a:r>
              <a:rPr lang="fr-FR" sz="4200" b="1" cap="all" dirty="0" err="1" smtClean="0">
                <a:latin typeface="Trebuchet MS" panose="020B0603020202020204" pitchFamily="34" charset="0"/>
              </a:rPr>
              <a:t>janeiro</a:t>
            </a:r>
            <a:endParaRPr lang="fr-FR" sz="4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030" name="Picture 6" descr="Z:\08-Actions\Année 2014\F14 015 Université populaire\2013-2014 La fête\(5) Séance sur les carnavals\Photos Carnaval\Powerpoint carnavals dans le monde\Rio de J\King k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55296"/>
            <a:ext cx="3520366" cy="23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08-Actions\Année 2014\F14 015 Université populaire\2013-2014 La fête\(5) Séance sur les carnavals\Photos Carnaval\Powerpoint carnavals dans le monde\Rio de J\Défilé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23" y="3310147"/>
            <a:ext cx="3518846" cy="263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:\08-Actions\Année 2014\F14 015 Université populaire\2013-2014 La fête\(5) Séance sur les carnavals\Photos Carnaval\Powerpoint carnavals dans le monde\Rio de J\Danse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65" y="872356"/>
            <a:ext cx="5787692" cy="507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0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de Binche</a:t>
            </a:r>
            <a:endParaRPr lang="fr-FR" sz="4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074" name="Picture 2" descr="Z:\08-Actions\Année 2014\F14 015 Université populaire\2013-2014 La fête\(5) Séance sur les carnavals\Photos Carnaval\Powerpoint carnavals dans le monde\Binche\1414766-le-carnaval-de-bin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46" y="855296"/>
            <a:ext cx="3884176" cy="25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08-Actions\Année 2014\F14 015 Université populaire\2013-2014 La fête\(5) Séance sur les carnavals\Photos Carnaval\Powerpoint carnavals dans le monde\Binche\e1266c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55296"/>
            <a:ext cx="3456384" cy="51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08-Actions\Année 2014\F14 015 Université populaire\2013-2014 La fête\(5) Séance sur les carnavals\Photos Carnaval\Powerpoint carnavals dans le monde\Binche\Masque de Gil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46" y="3519592"/>
            <a:ext cx="3884176" cy="25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00" b="1" cap="all" dirty="0" smtClean="0">
                <a:latin typeface="Trebuchet MS" panose="020B0603020202020204" pitchFamily="34" charset="0"/>
              </a:rPr>
              <a:t>Le carnaval de Venise</a:t>
            </a:r>
            <a:endParaRPr lang="fr-FR" sz="4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9512" y="6390620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Trebuchet MS" pitchFamily="34" charset="0"/>
              </a:rPr>
              <a:t>Un monde de carnavals - </a:t>
            </a:r>
            <a:r>
              <a:rPr lang="fr-FR" sz="1600" dirty="0" err="1" smtClean="0">
                <a:solidFill>
                  <a:schemeClr val="bg1"/>
                </a:solidFill>
                <a:latin typeface="Trebuchet MS" pitchFamily="34" charset="0"/>
              </a:rPr>
              <a:t>Bécédia</a:t>
            </a:r>
            <a:endParaRPr lang="fr-FR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098" name="Picture 2" descr="Z:\08-Actions\Année 2014\F14 015 Université populaire\2013-2014 La fête\(5) Séance sur les carnavals\Photos Carnaval\Powerpoint carnavals dans le monde\Venise\venise-carnav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3" y="859029"/>
            <a:ext cx="3701643" cy="27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08-Actions\Année 2014\F14 015 Université populaire\2013-2014 La fête\(5) Séance sur les carnavals\Photos Carnaval\Powerpoint carnavals dans le monde\Venise\Photo collect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980" y="855297"/>
            <a:ext cx="5693322" cy="27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08-Actions\Année 2014\F14 015 Université populaire\2013-2014 La fête\(5) Séance sur les carnavals\Photos Carnaval\Powerpoint carnavals dans le monde\Venise\signor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76972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7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255</Words>
  <Application>Microsoft Office PowerPoint</Application>
  <PresentationFormat>Affichage à l'écran (4:3)</PresentationFormat>
  <Paragraphs>57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19" baseType="lpstr">
      <vt:lpstr>1_Conception personnalisée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40</cp:revision>
  <dcterms:created xsi:type="dcterms:W3CDTF">2013-06-18T13:30:11Z</dcterms:created>
  <dcterms:modified xsi:type="dcterms:W3CDTF">2014-04-18T08:25:20Z</dcterms:modified>
</cp:coreProperties>
</file>