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notesSlides/notesSlide4.xml" ContentType="application/vnd.openxmlformats-officedocument.presentationml.notesSlide+xml"/>
  <Override PartName="/ppt/charts/chart1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301" r:id="rId3"/>
    <p:sldId id="282" r:id="rId4"/>
    <p:sldId id="295" r:id="rId5"/>
    <p:sldId id="297" r:id="rId6"/>
    <p:sldId id="305" r:id="rId7"/>
    <p:sldId id="310" r:id="rId8"/>
    <p:sldId id="300" r:id="rId9"/>
    <p:sldId id="289" r:id="rId10"/>
    <p:sldId id="291" r:id="rId11"/>
    <p:sldId id="283" r:id="rId12"/>
    <p:sldId id="288" r:id="rId13"/>
    <p:sldId id="296" r:id="rId14"/>
    <p:sldId id="290" r:id="rId15"/>
    <p:sldId id="292" r:id="rId16"/>
    <p:sldId id="293" r:id="rId17"/>
    <p:sldId id="294" r:id="rId18"/>
    <p:sldId id="304" r:id="rId19"/>
    <p:sldId id="298" r:id="rId20"/>
    <p:sldId id="306" r:id="rId21"/>
    <p:sldId id="307" r:id="rId22"/>
    <p:sldId id="308" r:id="rId23"/>
    <p:sldId id="309" r:id="rId2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375E"/>
    <a:srgbClr val="1F497D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232" autoAdjust="0"/>
  </p:normalViewPr>
  <p:slideViewPr>
    <p:cSldViewPr>
      <p:cViewPr>
        <p:scale>
          <a:sx n="76" d="100"/>
          <a:sy n="76" d="100"/>
        </p:scale>
        <p:origin x="-1350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4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ropbox\ESRC\Models\Data\GERS\GERS%202012-13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vidNFBell\Dropbox\ESRC\Models\Surveys\Individual%20Survey%2020-12-2013\results_initial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Book2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Book2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Book2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\\kelty\econ\mm159\My%20Documents\businesssurveyapril%20weighted%20tables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\\kelty\econ\mm159\My%20Documents\businesssurveyapril%20weighted%20tables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\\kelty\econ\mm159\My%20Documents\businesssurveyapril%20weighted%20tables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Book10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vidNFBell\Dropbox\ESRC\Models\Data\GERS\GERS%202012-1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kelty\econ\mm159\My%20Documents\more%20recent%20yougov%20survey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kelty\econ\mm159\My%20Documents\more%20recent%20yougov%20survey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vidNFBell\Dropbox\ESRC\Models\Surveys\Individual%20Survey%2020-12-2013\results_initial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vidNFBell\Dropbox\ESRC\Models\Surveys\Individual%20Survey%2020-12-2013\results_initial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vidNFBell\Dropbox\ESRC\Models\Surveys\Individual%20Survey%2020-12-2013\results_initial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vidNFBell\Dropbox\ESRC\Models\Surveys\Individual%20Survey%2020-12-2013\results_initial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vidNFBell\Dropbox\ESRC\Models\Surveys\Individual%20Survey%2020-12-2013\results_initia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 sz="1400" dirty="0" smtClean="0"/>
              <a:t>UK Oil Revenue 2008-09</a:t>
            </a:r>
            <a:r>
              <a:rPr lang="en-GB" sz="1400" baseline="0" dirty="0" smtClean="0"/>
              <a:t> to 2012-13</a:t>
            </a:r>
            <a:endParaRPr lang="en-GB" sz="14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Stata_Revenue!$G$33:$K$33</c:f>
              <c:strCache>
                <c:ptCount val="1"/>
                <c:pt idx="0">
                  <c:v>12,456 5,991 8,406 11,336 6,632</c:v>
                </c:pt>
              </c:strCache>
            </c:strRef>
          </c:tx>
          <c:invertIfNegative val="0"/>
          <c:cat>
            <c:strRef>
              <c:f>Stata_Revenue!$B$4:$F$4</c:f>
              <c:strCache>
                <c:ptCount val="5"/>
                <c:pt idx="0">
                  <c:v>2008-09</c:v>
                </c:pt>
                <c:pt idx="1">
                  <c:v>2009-10</c:v>
                </c:pt>
                <c:pt idx="2">
                  <c:v>2010-11</c:v>
                </c:pt>
                <c:pt idx="3">
                  <c:v>2011-12</c:v>
                </c:pt>
                <c:pt idx="4">
                  <c:v>2012-13</c:v>
                </c:pt>
              </c:strCache>
            </c:strRef>
          </c:cat>
          <c:val>
            <c:numRef>
              <c:f>Stata_Revenue!$B$33:$F$33</c:f>
              <c:numCache>
                <c:formatCode>#,##0</c:formatCode>
                <c:ptCount val="5"/>
                <c:pt idx="0">
                  <c:v>11577</c:v>
                </c:pt>
                <c:pt idx="1">
                  <c:v>5679</c:v>
                </c:pt>
                <c:pt idx="2">
                  <c:v>7454</c:v>
                </c:pt>
                <c:pt idx="3">
                  <c:v>10000</c:v>
                </c:pt>
                <c:pt idx="4">
                  <c:v>5581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465280"/>
        <c:axId val="34837568"/>
      </c:barChart>
      <c:catAx>
        <c:axId val="34465280"/>
        <c:scaling>
          <c:orientation val="minMax"/>
        </c:scaling>
        <c:delete val="0"/>
        <c:axPos val="b"/>
        <c:majorTickMark val="out"/>
        <c:minorTickMark val="none"/>
        <c:tickLblPos val="nextTo"/>
        <c:crossAx val="34837568"/>
        <c:crosses val="autoZero"/>
        <c:auto val="1"/>
        <c:lblAlgn val="ctr"/>
        <c:lblOffset val="100"/>
        <c:noMultiLvlLbl val="0"/>
      </c:catAx>
      <c:valAx>
        <c:axId val="34837568"/>
        <c:scaling>
          <c:orientation val="minMax"/>
        </c:scaling>
        <c:delete val="0"/>
        <c:axPos val="l"/>
        <c:majorGridlines/>
        <c:numFmt formatCode="&quot;£&quot;#,##0&quot;m&quot;" sourceLinked="0"/>
        <c:majorTickMark val="out"/>
        <c:minorTickMark val="none"/>
        <c:tickLblPos val="nextTo"/>
        <c:crossAx val="344652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/>
              <a:t>Your personal pension situation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pattFill prst="dkDnDiag">
              <a:fgClr>
                <a:srgbClr val="D0D0D0"/>
              </a:fgClr>
              <a:bgClr>
                <a:srgbClr val="FFFFFF"/>
              </a:bgClr>
            </a:pattFill>
            <a:ln w="19050">
              <a:solidFill>
                <a:srgbClr val="0000FF"/>
              </a:solidFill>
              <a:prstDash val="solid"/>
            </a:ln>
          </c:spPr>
          <c:invertIfNegative val="0"/>
          <c:cat>
            <c:strRef>
              <c:f>Sheet1!$A$242:$A$245</c:f>
              <c:strCache>
                <c:ptCount val="4"/>
                <c:pt idx="0">
                  <c:v>Worse with independence</c:v>
                </c:pt>
                <c:pt idx="1">
                  <c:v>Stay the same</c:v>
                </c:pt>
                <c:pt idx="2">
                  <c:v>Better with independence</c:v>
                </c:pt>
                <c:pt idx="3">
                  <c:v>Don't know</c:v>
                </c:pt>
              </c:strCache>
            </c:strRef>
          </c:cat>
          <c:val>
            <c:numRef>
              <c:f>Sheet1!$C$242:$C$245</c:f>
              <c:numCache>
                <c:formatCode>General</c:formatCode>
                <c:ptCount val="4"/>
                <c:pt idx="0">
                  <c:v>35.35</c:v>
                </c:pt>
                <c:pt idx="1">
                  <c:v>30.44</c:v>
                </c:pt>
                <c:pt idx="2">
                  <c:v>14.92</c:v>
                </c:pt>
                <c:pt idx="3">
                  <c:v>19.29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38669824"/>
        <c:axId val="38651584"/>
      </c:barChart>
      <c:catAx>
        <c:axId val="38669824"/>
        <c:scaling>
          <c:orientation val="minMax"/>
        </c:scaling>
        <c:delete val="0"/>
        <c:axPos val="b"/>
        <c:numFmt formatCode="0.0" sourceLinked="0"/>
        <c:majorTickMark val="out"/>
        <c:minorTickMark val="none"/>
        <c:tickLblPos val="nextTo"/>
        <c:spPr>
          <a:ln w="1905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b="0">
                <a:latin typeface="Arial"/>
                <a:ea typeface="Arial"/>
                <a:cs typeface="Arial"/>
              </a:defRPr>
            </a:pPr>
            <a:endParaRPr lang="fr-FR"/>
          </a:p>
        </c:txPr>
        <c:crossAx val="38651584"/>
        <c:crosses val="autoZero"/>
        <c:auto val="1"/>
        <c:lblAlgn val="ctr"/>
        <c:lblOffset val="100"/>
        <c:noMultiLvlLbl val="0"/>
      </c:catAx>
      <c:valAx>
        <c:axId val="3865158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>
                    <a:latin typeface="Arial"/>
                  </a:defRPr>
                </a:pPr>
                <a:r>
                  <a:rPr lang="en-US">
                    <a:latin typeface="Arial"/>
                  </a:rPr>
                  <a:t>Percent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ln w="1905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b="0">
                <a:latin typeface="Arial"/>
                <a:ea typeface="Arial"/>
                <a:cs typeface="Arial"/>
              </a:defRPr>
            </a:pPr>
            <a:endParaRPr lang="fr-FR"/>
          </a:p>
        </c:txPr>
        <c:crossAx val="38669824"/>
        <c:crosses val="autoZero"/>
        <c:crossBetween val="between"/>
      </c:valAx>
      <c:spPr>
        <a:solidFill>
          <a:srgbClr val="FFFFFF"/>
        </a:solidFill>
        <a:ln w="19050"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19050" cap="flat" cmpd="sng" algn="ctr">
      <a:noFill/>
      <a:prstDash val="solid"/>
      <a:round/>
    </a:ln>
    <a:effectLst/>
    <a:extLst>
      <a:ext uri="{91240B29-F687-4F45-9708-019B960494DF}">
        <a14:hiddenLine xmlns:a14="http://schemas.microsoft.com/office/drawing/2010/main" w="19050" cap="flat" cmpd="sng" algn="ctr">
          <a:solidFill>
            <a:srgbClr val="000000"/>
          </a:solidFill>
          <a:prstDash val="solid"/>
          <a:round/>
        </a14:hiddenLine>
      </a:ext>
    </a:extLst>
  </c:spPr>
  <c:txPr>
    <a:bodyPr/>
    <a:lstStyle/>
    <a:p>
      <a:pPr>
        <a:defRPr sz="1000">
          <a:latin typeface="Arial"/>
          <a:ea typeface="Arial"/>
          <a:cs typeface="Arial"/>
        </a:defRPr>
      </a:pPr>
      <a:endParaRPr lang="fr-FR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Sheet1!$C$34</c:f>
              <c:strCache>
                <c:ptCount val="1"/>
                <c:pt idx="0">
                  <c:v>Yes</c:v>
                </c:pt>
              </c:strCache>
            </c:strRef>
          </c:tx>
          <c:invertIfNegative val="0"/>
          <c:cat>
            <c:strRef>
              <c:f>Sheet1!$D$33:$H$33</c:f>
              <c:strCache>
                <c:ptCount val="5"/>
                <c:pt idx="0">
                  <c:v>Extremely uncharacteristic</c:v>
                </c:pt>
                <c:pt idx="1">
                  <c:v>Fairly uncharacteristic</c:v>
                </c:pt>
                <c:pt idx="2">
                  <c:v>Uncertain</c:v>
                </c:pt>
                <c:pt idx="3">
                  <c:v>Fairly characteristic</c:v>
                </c:pt>
                <c:pt idx="4">
                  <c:v>Extremely characteristic</c:v>
                </c:pt>
              </c:strCache>
            </c:strRef>
          </c:cat>
          <c:val>
            <c:numRef>
              <c:f>Sheet1!$D$34:$H$34</c:f>
              <c:numCache>
                <c:formatCode>General</c:formatCode>
                <c:ptCount val="5"/>
                <c:pt idx="0">
                  <c:v>7.2079043279803981E-2</c:v>
                </c:pt>
                <c:pt idx="1">
                  <c:v>0.18159756383242331</c:v>
                </c:pt>
                <c:pt idx="2">
                  <c:v>0.37919344308088399</c:v>
                </c:pt>
                <c:pt idx="3">
                  <c:v>0.2883797286325952</c:v>
                </c:pt>
                <c:pt idx="4">
                  <c:v>7.8750227324430364E-2</c:v>
                </c:pt>
              </c:numCache>
            </c:numRef>
          </c:val>
        </c:ser>
        <c:ser>
          <c:idx val="1"/>
          <c:order val="1"/>
          <c:tx>
            <c:strRef>
              <c:f>Sheet1!$C$35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cat>
            <c:strRef>
              <c:f>Sheet1!$D$33:$H$33</c:f>
              <c:strCache>
                <c:ptCount val="5"/>
                <c:pt idx="0">
                  <c:v>Extremely uncharacteristic</c:v>
                </c:pt>
                <c:pt idx="1">
                  <c:v>Fairly uncharacteristic</c:v>
                </c:pt>
                <c:pt idx="2">
                  <c:v>Uncertain</c:v>
                </c:pt>
                <c:pt idx="3">
                  <c:v>Fairly characteristic</c:v>
                </c:pt>
                <c:pt idx="4">
                  <c:v>Extremely characteristic</c:v>
                </c:pt>
              </c:strCache>
            </c:strRef>
          </c:cat>
          <c:val>
            <c:numRef>
              <c:f>Sheet1!$D$35:$H$35</c:f>
              <c:numCache>
                <c:formatCode>General</c:formatCode>
                <c:ptCount val="5"/>
                <c:pt idx="0">
                  <c:v>7.3639146258787674E-2</c:v>
                </c:pt>
                <c:pt idx="1">
                  <c:v>0.22107322257187101</c:v>
                </c:pt>
                <c:pt idx="2">
                  <c:v>0.35824992268692163</c:v>
                </c:pt>
                <c:pt idx="3">
                  <c:v>0.30179220402532764</c:v>
                </c:pt>
                <c:pt idx="4">
                  <c:v>4.5245509943531735E-2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259008"/>
        <c:axId val="38656192"/>
      </c:barChart>
      <c:catAx>
        <c:axId val="41259008"/>
        <c:scaling>
          <c:orientation val="minMax"/>
        </c:scaling>
        <c:delete val="0"/>
        <c:axPos val="b"/>
        <c:majorTickMark val="out"/>
        <c:minorTickMark val="none"/>
        <c:tickLblPos val="nextTo"/>
        <c:crossAx val="38656192"/>
        <c:crosses val="autoZero"/>
        <c:auto val="1"/>
        <c:lblAlgn val="ctr"/>
        <c:lblOffset val="100"/>
        <c:noMultiLvlLbl val="0"/>
      </c:catAx>
      <c:valAx>
        <c:axId val="38656192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4125900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fr-FR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Sheet1!$C$103</c:f>
              <c:strCache>
                <c:ptCount val="1"/>
                <c:pt idx="0">
                  <c:v>Yes voters</c:v>
                </c:pt>
              </c:strCache>
            </c:strRef>
          </c:tx>
          <c:invertIfNegative val="0"/>
          <c:cat>
            <c:strRef>
              <c:f>Sheet1!$D$102:$K$102</c:f>
              <c:strCache>
                <c:ptCount val="8"/>
                <c:pt idx="0">
                  <c:v>Less than</c:v>
                </c:pt>
                <c:pt idx="1">
                  <c:v>£100 to £249</c:v>
                </c:pt>
                <c:pt idx="2">
                  <c:v>£250 to £499</c:v>
                </c:pt>
                <c:pt idx="3">
                  <c:v>£500 to £749</c:v>
                </c:pt>
                <c:pt idx="4">
                  <c:v>£750 to £999</c:v>
                </c:pt>
                <c:pt idx="5">
                  <c:v>£1,000 to £1999</c:v>
                </c:pt>
                <c:pt idx="6">
                  <c:v>£2,000 or more</c:v>
                </c:pt>
                <c:pt idx="7">
                  <c:v>No upper</c:v>
                </c:pt>
              </c:strCache>
            </c:strRef>
          </c:cat>
          <c:val>
            <c:numRef>
              <c:f>Sheet1!$D$103:$K$103</c:f>
              <c:numCache>
                <c:formatCode>0.0%</c:formatCode>
                <c:ptCount val="8"/>
                <c:pt idx="0">
                  <c:v>4.1956582063950233E-2</c:v>
                </c:pt>
                <c:pt idx="1">
                  <c:v>0.16346769250127968</c:v>
                </c:pt>
                <c:pt idx="2">
                  <c:v>0.29243688160759168</c:v>
                </c:pt>
                <c:pt idx="3">
                  <c:v>0.17332692140574171</c:v>
                </c:pt>
                <c:pt idx="4">
                  <c:v>4.571368985389182E-2</c:v>
                </c:pt>
                <c:pt idx="5">
                  <c:v>1.1983408960540171E-2</c:v>
                </c:pt>
                <c:pt idx="6">
                  <c:v>5.8935453761088464E-3</c:v>
                </c:pt>
                <c:pt idx="7">
                  <c:v>9.3727046536424413E-2</c:v>
                </c:pt>
              </c:numCache>
            </c:numRef>
          </c:val>
        </c:ser>
        <c:ser>
          <c:idx val="1"/>
          <c:order val="1"/>
          <c:tx>
            <c:strRef>
              <c:f>Sheet1!$C$104</c:f>
              <c:strCache>
                <c:ptCount val="1"/>
                <c:pt idx="0">
                  <c:v>No voters</c:v>
                </c:pt>
              </c:strCache>
            </c:strRef>
          </c:tx>
          <c:invertIfNegative val="0"/>
          <c:cat>
            <c:strRef>
              <c:f>Sheet1!$D$102:$K$102</c:f>
              <c:strCache>
                <c:ptCount val="8"/>
                <c:pt idx="0">
                  <c:v>Less than</c:v>
                </c:pt>
                <c:pt idx="1">
                  <c:v>£100 to £249</c:v>
                </c:pt>
                <c:pt idx="2">
                  <c:v>£250 to £499</c:v>
                </c:pt>
                <c:pt idx="3">
                  <c:v>£500 to £749</c:v>
                </c:pt>
                <c:pt idx="4">
                  <c:v>£750 to £999</c:v>
                </c:pt>
                <c:pt idx="5">
                  <c:v>£1,000 to £1999</c:v>
                </c:pt>
                <c:pt idx="6">
                  <c:v>£2,000 or more</c:v>
                </c:pt>
                <c:pt idx="7">
                  <c:v>No upper</c:v>
                </c:pt>
              </c:strCache>
            </c:strRef>
          </c:cat>
          <c:val>
            <c:numRef>
              <c:f>Sheet1!$D$104:$K$104</c:f>
              <c:numCache>
                <c:formatCode>0.0%</c:formatCode>
                <c:ptCount val="8"/>
                <c:pt idx="0">
                  <c:v>4.9114937618267067E-2</c:v>
                </c:pt>
                <c:pt idx="1">
                  <c:v>0.19154163832768201</c:v>
                </c:pt>
                <c:pt idx="2">
                  <c:v>0.38842457526270446</c:v>
                </c:pt>
                <c:pt idx="3">
                  <c:v>0.1408235548215106</c:v>
                </c:pt>
                <c:pt idx="4">
                  <c:v>2.0616676728187334E-2</c:v>
                </c:pt>
                <c:pt idx="5">
                  <c:v>2.136366279830001E-3</c:v>
                </c:pt>
                <c:pt idx="6">
                  <c:v>0</c:v>
                </c:pt>
                <c:pt idx="7">
                  <c:v>2.0634672250155316E-2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261056"/>
        <c:axId val="80355328"/>
      </c:barChart>
      <c:catAx>
        <c:axId val="41261056"/>
        <c:scaling>
          <c:orientation val="minMax"/>
        </c:scaling>
        <c:delete val="0"/>
        <c:axPos val="b"/>
        <c:majorTickMark val="out"/>
        <c:minorTickMark val="none"/>
        <c:tickLblPos val="nextTo"/>
        <c:crossAx val="80355328"/>
        <c:crosses val="autoZero"/>
        <c:auto val="1"/>
        <c:lblAlgn val="ctr"/>
        <c:lblOffset val="100"/>
        <c:noMultiLvlLbl val="0"/>
      </c:catAx>
      <c:valAx>
        <c:axId val="80355328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4126105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fr-FR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Sheet1!$C$79</c:f>
              <c:strCache>
                <c:ptCount val="1"/>
                <c:pt idx="0">
                  <c:v>Yes voters</c:v>
                </c:pt>
              </c:strCache>
            </c:strRef>
          </c:tx>
          <c:invertIfNegative val="0"/>
          <c:cat>
            <c:strRef>
              <c:f>Sheet1!$D$78:$I$78</c:f>
              <c:strCache>
                <c:ptCount val="6"/>
                <c:pt idx="0">
                  <c:v>Less than 12 months</c:v>
                </c:pt>
                <c:pt idx="1">
                  <c:v>12 months but less than 2 years</c:v>
                </c:pt>
                <c:pt idx="2">
                  <c:v>2 years but less than 3 years</c:v>
                </c:pt>
                <c:pt idx="3">
                  <c:v>3 years but less than 5 years</c:v>
                </c:pt>
                <c:pt idx="4">
                  <c:v>5 years but less than 10 yers</c:v>
                </c:pt>
                <c:pt idx="5">
                  <c:v>10 years or more</c:v>
                </c:pt>
              </c:strCache>
            </c:strRef>
          </c:cat>
          <c:val>
            <c:numRef>
              <c:f>Sheet1!$D$79:$I$79</c:f>
              <c:numCache>
                <c:formatCode>0.0%</c:formatCode>
                <c:ptCount val="6"/>
                <c:pt idx="0">
                  <c:v>8.7288127019512732E-2</c:v>
                </c:pt>
                <c:pt idx="1">
                  <c:v>7.3482180070961522E-2</c:v>
                </c:pt>
                <c:pt idx="2">
                  <c:v>5.1075680446519618E-2</c:v>
                </c:pt>
                <c:pt idx="3">
                  <c:v>7.7000767106559301E-2</c:v>
                </c:pt>
                <c:pt idx="4">
                  <c:v>0.13002158052241844</c:v>
                </c:pt>
                <c:pt idx="5">
                  <c:v>0.58113166637156266</c:v>
                </c:pt>
              </c:numCache>
            </c:numRef>
          </c:val>
        </c:ser>
        <c:ser>
          <c:idx val="1"/>
          <c:order val="1"/>
          <c:tx>
            <c:strRef>
              <c:f>Sheet1!$C$80</c:f>
              <c:strCache>
                <c:ptCount val="1"/>
                <c:pt idx="0">
                  <c:v>No voters</c:v>
                </c:pt>
              </c:strCache>
            </c:strRef>
          </c:tx>
          <c:invertIfNegative val="0"/>
          <c:cat>
            <c:strRef>
              <c:f>Sheet1!$D$78:$I$78</c:f>
              <c:strCache>
                <c:ptCount val="6"/>
                <c:pt idx="0">
                  <c:v>Less than 12 months</c:v>
                </c:pt>
                <c:pt idx="1">
                  <c:v>12 months but less than 2 years</c:v>
                </c:pt>
                <c:pt idx="2">
                  <c:v>2 years but less than 3 years</c:v>
                </c:pt>
                <c:pt idx="3">
                  <c:v>3 years but less than 5 years</c:v>
                </c:pt>
                <c:pt idx="4">
                  <c:v>5 years but less than 10 yers</c:v>
                </c:pt>
                <c:pt idx="5">
                  <c:v>10 years or more</c:v>
                </c:pt>
              </c:strCache>
            </c:strRef>
          </c:cat>
          <c:val>
            <c:numRef>
              <c:f>Sheet1!$D$80:$I$80</c:f>
              <c:numCache>
                <c:formatCode>0.0%</c:formatCode>
                <c:ptCount val="6"/>
                <c:pt idx="0">
                  <c:v>8.4571437741620514E-2</c:v>
                </c:pt>
                <c:pt idx="1">
                  <c:v>7.1864284869112768E-2</c:v>
                </c:pt>
                <c:pt idx="2">
                  <c:v>4.484298632760958E-2</c:v>
                </c:pt>
                <c:pt idx="3">
                  <c:v>7.5379338836476129E-2</c:v>
                </c:pt>
                <c:pt idx="4">
                  <c:v>0.1600605666358268</c:v>
                </c:pt>
                <c:pt idx="5">
                  <c:v>0.56328139016138734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528192"/>
        <c:axId val="80357056"/>
      </c:barChart>
      <c:catAx>
        <c:axId val="43528192"/>
        <c:scaling>
          <c:orientation val="minMax"/>
        </c:scaling>
        <c:delete val="0"/>
        <c:axPos val="b"/>
        <c:majorTickMark val="out"/>
        <c:minorTickMark val="none"/>
        <c:tickLblPos val="nextTo"/>
        <c:crossAx val="80357056"/>
        <c:crosses val="autoZero"/>
        <c:auto val="1"/>
        <c:lblAlgn val="ctr"/>
        <c:lblOffset val="100"/>
        <c:noMultiLvlLbl val="0"/>
      </c:catAx>
      <c:valAx>
        <c:axId val="80357056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4352819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fr-FR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GB" sz="1200"/>
              <a:t>Corporation tax</a:t>
            </a:r>
          </a:p>
        </c:rich>
      </c:tx>
      <c:layout>
        <c:manualLayout>
          <c:xMode val="edge"/>
          <c:yMode val="edge"/>
          <c:x val="0.38672197071068415"/>
          <c:y val="2.7352297592997812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1079022620674997"/>
          <c:y val="3.8293158997659262E-2"/>
          <c:w val="0.84592402857273363"/>
          <c:h val="0.79894556136987938"/>
        </c:manualLayout>
      </c:layout>
      <c:barChart>
        <c:barDir val="col"/>
        <c:grouping val="clustered"/>
        <c:varyColors val="0"/>
        <c:ser>
          <c:idx val="0"/>
          <c:order val="0"/>
          <c:spPr>
            <a:pattFill prst="dkUpDiag">
              <a:fgClr>
                <a:srgbClr val="000000"/>
              </a:fgClr>
              <a:bgClr>
                <a:srgbClr val="FFFFFF"/>
              </a:bgClr>
            </a:pattFill>
            <a:ln w="1905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Sheet1!$B$27:$B$31</c:f>
              <c:strCache>
                <c:ptCount val="5"/>
                <c:pt idx="0">
                  <c:v>Extremely Important</c:v>
                </c:pt>
                <c:pt idx="1">
                  <c:v>Important</c:v>
                </c:pt>
                <c:pt idx="2">
                  <c:v>Neither</c:v>
                </c:pt>
                <c:pt idx="3">
                  <c:v>Not very important</c:v>
                </c:pt>
                <c:pt idx="4">
                  <c:v>Not at all Important</c:v>
                </c:pt>
              </c:strCache>
            </c:strRef>
          </c:cat>
          <c:val>
            <c:numRef>
              <c:f>Sheet1!$F$27:$F$31</c:f>
              <c:numCache>
                <c:formatCode>General</c:formatCode>
                <c:ptCount val="5"/>
                <c:pt idx="0">
                  <c:v>0.41310000000000002</c:v>
                </c:pt>
                <c:pt idx="1">
                  <c:v>0.35649999999999998</c:v>
                </c:pt>
                <c:pt idx="2">
                  <c:v>0.1153</c:v>
                </c:pt>
                <c:pt idx="3">
                  <c:v>5.3099999999999994E-2</c:v>
                </c:pt>
                <c:pt idx="4">
                  <c:v>6.1900000000000004E-2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43274240"/>
        <c:axId val="80360512"/>
      </c:barChart>
      <c:catAx>
        <c:axId val="43274240"/>
        <c:scaling>
          <c:orientation val="minMax"/>
        </c:scaling>
        <c:delete val="0"/>
        <c:axPos val="b"/>
        <c:numFmt formatCode="0.0" sourceLinked="0"/>
        <c:majorTickMark val="out"/>
        <c:minorTickMark val="none"/>
        <c:tickLblPos val="nextTo"/>
        <c:spPr>
          <a:ln w="1905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800" b="0">
                <a:latin typeface="Arial"/>
                <a:ea typeface="Arial"/>
                <a:cs typeface="Arial"/>
              </a:defRPr>
            </a:pPr>
            <a:endParaRPr lang="fr-FR"/>
          </a:p>
        </c:txPr>
        <c:crossAx val="80360512"/>
        <c:crosses val="autoZero"/>
        <c:auto val="1"/>
        <c:lblAlgn val="ctr"/>
        <c:lblOffset val="100"/>
        <c:noMultiLvlLbl val="0"/>
      </c:catAx>
      <c:valAx>
        <c:axId val="80360512"/>
        <c:scaling>
          <c:orientation val="minMax"/>
          <c:max val="0.55000000000000004"/>
          <c:min val="0"/>
        </c:scaling>
        <c:delete val="0"/>
        <c:axPos val="l"/>
        <c:numFmt formatCode="0%" sourceLinked="0"/>
        <c:majorTickMark val="out"/>
        <c:minorTickMark val="none"/>
        <c:tickLblPos val="nextTo"/>
        <c:spPr>
          <a:ln w="1905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900" b="0">
                <a:latin typeface="Arial"/>
                <a:ea typeface="Arial"/>
                <a:cs typeface="Arial"/>
              </a:defRPr>
            </a:pPr>
            <a:endParaRPr lang="fr-FR"/>
          </a:p>
        </c:txPr>
        <c:crossAx val="43274240"/>
        <c:crosses val="autoZero"/>
        <c:crossBetween val="between"/>
      </c:valAx>
      <c:spPr>
        <a:solidFill>
          <a:srgbClr val="FFFFFF"/>
        </a:solidFill>
        <a:ln w="19050"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19050" cap="flat" cmpd="sng" algn="ctr">
      <a:noFill/>
      <a:prstDash val="solid"/>
      <a:round/>
    </a:ln>
    <a:effectLst/>
    <a:extLst>
      <a:ext uri="{91240B29-F687-4F45-9708-019B960494DF}">
        <a14:hiddenLine xmlns:a14="http://schemas.microsoft.com/office/drawing/2010/main" w="19050" cap="flat" cmpd="sng" algn="ctr">
          <a:solidFill>
            <a:srgbClr val="000000"/>
          </a:solidFill>
          <a:prstDash val="solid"/>
          <a:round/>
        </a14:hiddenLine>
      </a:ext>
    </a:extLst>
  </c:sp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GB" sz="1200"/>
              <a:t>Income tax rates</a:t>
            </a:r>
          </a:p>
        </c:rich>
      </c:tx>
      <c:layout>
        <c:manualLayout>
          <c:xMode val="edge"/>
          <c:yMode val="edge"/>
          <c:x val="0.35825230216613291"/>
          <c:y val="3.3398274422488168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288260560879122"/>
          <c:y val="2.7965513085965316E-2"/>
          <c:w val="0.86379323066544389"/>
          <c:h val="0.81522262818609981"/>
        </c:manualLayout>
      </c:layout>
      <c:barChart>
        <c:barDir val="col"/>
        <c:grouping val="clustered"/>
        <c:varyColors val="0"/>
        <c:ser>
          <c:idx val="0"/>
          <c:order val="0"/>
          <c:spPr>
            <a:pattFill prst="dkUpDiag">
              <a:fgClr>
                <a:srgbClr val="000000"/>
              </a:fgClr>
              <a:bgClr>
                <a:srgbClr val="FFFFFF"/>
              </a:bgClr>
            </a:pattFill>
            <a:ln w="1905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Sheet1!$B$8:$B$12</c:f>
              <c:strCache>
                <c:ptCount val="5"/>
                <c:pt idx="0">
                  <c:v>Extremely Important</c:v>
                </c:pt>
                <c:pt idx="1">
                  <c:v>Important</c:v>
                </c:pt>
                <c:pt idx="2">
                  <c:v>Neither</c:v>
                </c:pt>
                <c:pt idx="3">
                  <c:v>Not very important</c:v>
                </c:pt>
                <c:pt idx="4">
                  <c:v>Not at all Important</c:v>
                </c:pt>
              </c:strCache>
            </c:strRef>
          </c:cat>
          <c:val>
            <c:numRef>
              <c:f>Sheet1!$F$8:$F$12</c:f>
              <c:numCache>
                <c:formatCode>General</c:formatCode>
                <c:ptCount val="5"/>
                <c:pt idx="0">
                  <c:v>0.46700000000000003</c:v>
                </c:pt>
                <c:pt idx="1">
                  <c:v>0.40240000000000004</c:v>
                </c:pt>
                <c:pt idx="2">
                  <c:v>0.1057</c:v>
                </c:pt>
                <c:pt idx="3">
                  <c:v>2.0299999999999999E-2</c:v>
                </c:pt>
                <c:pt idx="4">
                  <c:v>4.5000000000000005E-3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43274752"/>
        <c:axId val="80362240"/>
      </c:barChart>
      <c:catAx>
        <c:axId val="43274752"/>
        <c:scaling>
          <c:orientation val="minMax"/>
        </c:scaling>
        <c:delete val="0"/>
        <c:axPos val="b"/>
        <c:numFmt formatCode="0.0" sourceLinked="0"/>
        <c:majorTickMark val="out"/>
        <c:minorTickMark val="none"/>
        <c:tickLblPos val="nextTo"/>
        <c:spPr>
          <a:ln w="1905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800" b="0">
                <a:latin typeface="Arial"/>
                <a:ea typeface="Arial"/>
                <a:cs typeface="Arial"/>
              </a:defRPr>
            </a:pPr>
            <a:endParaRPr lang="fr-FR"/>
          </a:p>
        </c:txPr>
        <c:crossAx val="80362240"/>
        <c:crosses val="autoZero"/>
        <c:auto val="1"/>
        <c:lblAlgn val="ctr"/>
        <c:lblOffset val="100"/>
        <c:noMultiLvlLbl val="0"/>
      </c:catAx>
      <c:valAx>
        <c:axId val="80362240"/>
        <c:scaling>
          <c:orientation val="minMax"/>
          <c:max val="0.55000000000000004"/>
          <c:min val="0"/>
        </c:scaling>
        <c:delete val="0"/>
        <c:axPos val="l"/>
        <c:numFmt formatCode="0%" sourceLinked="0"/>
        <c:majorTickMark val="out"/>
        <c:minorTickMark val="none"/>
        <c:tickLblPos val="nextTo"/>
        <c:spPr>
          <a:ln w="1905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900" b="0">
                <a:latin typeface="Arial"/>
                <a:ea typeface="Arial"/>
                <a:cs typeface="Arial"/>
              </a:defRPr>
            </a:pPr>
            <a:endParaRPr lang="fr-FR"/>
          </a:p>
        </c:txPr>
        <c:crossAx val="43274752"/>
        <c:crosses val="autoZero"/>
        <c:crossBetween val="between"/>
      </c:valAx>
      <c:spPr>
        <a:solidFill>
          <a:srgbClr val="FFFFFF"/>
        </a:solidFill>
        <a:ln w="19050"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19050" cap="flat" cmpd="sng" algn="ctr">
      <a:noFill/>
      <a:prstDash val="solid"/>
      <a:round/>
    </a:ln>
    <a:effectLst/>
    <a:extLst>
      <a:ext uri="{91240B29-F687-4F45-9708-019B960494DF}">
        <a14:hiddenLine xmlns:a14="http://schemas.microsoft.com/office/drawing/2010/main" w="19050" cap="flat" cmpd="sng" algn="ctr">
          <a:solidFill>
            <a:srgbClr val="000000"/>
          </a:solidFill>
          <a:prstDash val="solid"/>
          <a:round/>
        </a14:hiddenLine>
      </a:ext>
    </a:extLst>
  </c:sp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GB" sz="1200"/>
              <a:t>Currency</a:t>
            </a:r>
          </a:p>
        </c:rich>
      </c:tx>
      <c:layout>
        <c:manualLayout>
          <c:xMode val="edge"/>
          <c:yMode val="edge"/>
          <c:x val="0.62958253664075325"/>
          <c:y val="6.3131313131313135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2295035956858874"/>
          <c:y val="3.5671585311253001E-2"/>
          <c:w val="0.85858431166320814"/>
          <c:h val="0.80993000874890642"/>
        </c:manualLayout>
      </c:layout>
      <c:barChart>
        <c:barDir val="col"/>
        <c:grouping val="clustered"/>
        <c:varyColors val="0"/>
        <c:ser>
          <c:idx val="0"/>
          <c:order val="0"/>
          <c:spPr>
            <a:pattFill prst="dkUpDiag">
              <a:fgClr>
                <a:srgbClr val="000000"/>
              </a:fgClr>
              <a:bgClr>
                <a:srgbClr val="FFFFFF"/>
              </a:bgClr>
            </a:pattFill>
            <a:ln w="1905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Sheet1!$B$66:$B$70</c:f>
              <c:strCache>
                <c:ptCount val="5"/>
                <c:pt idx="0">
                  <c:v>Extremely Important</c:v>
                </c:pt>
                <c:pt idx="1">
                  <c:v>Important</c:v>
                </c:pt>
                <c:pt idx="2">
                  <c:v>Neither</c:v>
                </c:pt>
                <c:pt idx="3">
                  <c:v>Not very important</c:v>
                </c:pt>
                <c:pt idx="4">
                  <c:v>Not at all Important</c:v>
                </c:pt>
              </c:strCache>
            </c:strRef>
          </c:cat>
          <c:val>
            <c:numRef>
              <c:f>Sheet1!$F$66:$F$70</c:f>
              <c:numCache>
                <c:formatCode>General</c:formatCode>
                <c:ptCount val="5"/>
                <c:pt idx="0">
                  <c:v>0.54649999999999999</c:v>
                </c:pt>
                <c:pt idx="1">
                  <c:v>0.19059999999999999</c:v>
                </c:pt>
                <c:pt idx="2">
                  <c:v>0.1482</c:v>
                </c:pt>
                <c:pt idx="3">
                  <c:v>8.7499999999999994E-2</c:v>
                </c:pt>
                <c:pt idx="4">
                  <c:v>2.7200000000000002E-2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43277824"/>
        <c:axId val="43237376"/>
      </c:barChart>
      <c:catAx>
        <c:axId val="43277824"/>
        <c:scaling>
          <c:orientation val="minMax"/>
        </c:scaling>
        <c:delete val="0"/>
        <c:axPos val="b"/>
        <c:numFmt formatCode="0.0" sourceLinked="0"/>
        <c:majorTickMark val="out"/>
        <c:minorTickMark val="none"/>
        <c:tickLblPos val="nextTo"/>
        <c:spPr>
          <a:ln w="1905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800" b="0">
                <a:latin typeface="Arial"/>
                <a:ea typeface="Arial"/>
                <a:cs typeface="Arial"/>
              </a:defRPr>
            </a:pPr>
            <a:endParaRPr lang="fr-FR"/>
          </a:p>
        </c:txPr>
        <c:crossAx val="43237376"/>
        <c:crosses val="autoZero"/>
        <c:auto val="1"/>
        <c:lblAlgn val="ctr"/>
        <c:lblOffset val="100"/>
        <c:noMultiLvlLbl val="0"/>
      </c:catAx>
      <c:valAx>
        <c:axId val="43237376"/>
        <c:scaling>
          <c:orientation val="minMax"/>
          <c:max val="0.55000000000000004"/>
          <c:min val="0"/>
        </c:scaling>
        <c:delete val="0"/>
        <c:axPos val="l"/>
        <c:numFmt formatCode="0%" sourceLinked="0"/>
        <c:majorTickMark val="out"/>
        <c:minorTickMark val="none"/>
        <c:tickLblPos val="nextTo"/>
        <c:spPr>
          <a:ln w="1905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900" b="0">
                <a:latin typeface="Arial"/>
                <a:ea typeface="Arial"/>
                <a:cs typeface="Arial"/>
              </a:defRPr>
            </a:pPr>
            <a:endParaRPr lang="fr-FR"/>
          </a:p>
        </c:txPr>
        <c:crossAx val="43277824"/>
        <c:crosses val="autoZero"/>
        <c:crossBetween val="between"/>
      </c:valAx>
      <c:spPr>
        <a:solidFill>
          <a:srgbClr val="FFFFFF"/>
        </a:solidFill>
        <a:ln w="19050"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19050" cap="flat" cmpd="sng" algn="ctr">
      <a:noFill/>
      <a:prstDash val="solid"/>
      <a:round/>
    </a:ln>
    <a:effectLst/>
    <a:extLst>
      <a:ext uri="{91240B29-F687-4F45-9708-019B960494DF}">
        <a14:hiddenLine xmlns:a14="http://schemas.microsoft.com/office/drawing/2010/main" w="19050" cap="flat" cmpd="sng" algn="ctr">
          <a:solidFill>
            <a:srgbClr val="000000"/>
          </a:solidFill>
          <a:prstDash val="solid"/>
          <a:round/>
        </a14:hiddenLine>
      </a:ext>
    </a:extLst>
  </c:sp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GB" sz="1200"/>
              <a:t>Migration</a:t>
            </a:r>
          </a:p>
        </c:rich>
      </c:tx>
      <c:layout>
        <c:manualLayout>
          <c:xMode val="edge"/>
          <c:yMode val="edge"/>
          <c:x val="0.62248645547475789"/>
          <c:y val="4.4682455743018164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754465681693311"/>
          <c:y val="3.4457340946602071E-2"/>
          <c:w val="0.82455343183066887"/>
          <c:h val="0.84155600421913446"/>
        </c:manualLayout>
      </c:layout>
      <c:barChart>
        <c:barDir val="col"/>
        <c:grouping val="clustered"/>
        <c:varyColors val="0"/>
        <c:ser>
          <c:idx val="0"/>
          <c:order val="0"/>
          <c:spPr>
            <a:pattFill prst="dkUpDiag">
              <a:fgClr>
                <a:srgbClr val="000000"/>
              </a:fgClr>
              <a:bgClr>
                <a:srgbClr val="FFFFFF"/>
              </a:bgClr>
            </a:pattFill>
            <a:ln w="1905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Sheet1!$B$78:$B$82</c:f>
              <c:strCache>
                <c:ptCount val="5"/>
                <c:pt idx="0">
                  <c:v>Extremely Important</c:v>
                </c:pt>
                <c:pt idx="1">
                  <c:v>Important</c:v>
                </c:pt>
                <c:pt idx="2">
                  <c:v>Neither</c:v>
                </c:pt>
                <c:pt idx="3">
                  <c:v>Not very important</c:v>
                </c:pt>
                <c:pt idx="4">
                  <c:v>Not at all Important</c:v>
                </c:pt>
              </c:strCache>
            </c:strRef>
          </c:cat>
          <c:val>
            <c:numRef>
              <c:f>Sheet1!$F$78:$F$82</c:f>
              <c:numCache>
                <c:formatCode>General</c:formatCode>
                <c:ptCount val="5"/>
                <c:pt idx="0">
                  <c:v>0.16260000000000002</c:v>
                </c:pt>
                <c:pt idx="1">
                  <c:v>0.21909999999999999</c:v>
                </c:pt>
                <c:pt idx="2">
                  <c:v>0.35200000000000004</c:v>
                </c:pt>
                <c:pt idx="3">
                  <c:v>0.154</c:v>
                </c:pt>
                <c:pt idx="4">
                  <c:v>0.11230000000000001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43275264"/>
        <c:axId val="43239104"/>
      </c:barChart>
      <c:catAx>
        <c:axId val="43275264"/>
        <c:scaling>
          <c:orientation val="minMax"/>
        </c:scaling>
        <c:delete val="0"/>
        <c:axPos val="b"/>
        <c:numFmt formatCode="0.0" sourceLinked="0"/>
        <c:majorTickMark val="out"/>
        <c:minorTickMark val="none"/>
        <c:tickLblPos val="nextTo"/>
        <c:spPr>
          <a:ln w="1905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800" b="0">
                <a:latin typeface="Arial"/>
                <a:ea typeface="Arial"/>
                <a:cs typeface="Arial"/>
              </a:defRPr>
            </a:pPr>
            <a:endParaRPr lang="fr-FR"/>
          </a:p>
        </c:txPr>
        <c:crossAx val="43239104"/>
        <c:crosses val="autoZero"/>
        <c:auto val="1"/>
        <c:lblAlgn val="ctr"/>
        <c:lblOffset val="100"/>
        <c:noMultiLvlLbl val="0"/>
      </c:catAx>
      <c:valAx>
        <c:axId val="43239104"/>
        <c:scaling>
          <c:orientation val="minMax"/>
          <c:max val="0.55000000000000004"/>
          <c:min val="0"/>
        </c:scaling>
        <c:delete val="0"/>
        <c:axPos val="l"/>
        <c:numFmt formatCode="0%" sourceLinked="0"/>
        <c:majorTickMark val="out"/>
        <c:minorTickMark val="none"/>
        <c:tickLblPos val="nextTo"/>
        <c:spPr>
          <a:ln w="1905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sz="900" b="0">
                <a:latin typeface="Arial"/>
                <a:ea typeface="Arial"/>
                <a:cs typeface="Arial"/>
              </a:defRPr>
            </a:pPr>
            <a:endParaRPr lang="fr-FR"/>
          </a:p>
        </c:txPr>
        <c:crossAx val="43275264"/>
        <c:crosses val="autoZero"/>
        <c:crossBetween val="between"/>
      </c:valAx>
      <c:spPr>
        <a:solidFill>
          <a:srgbClr val="FFFFFF"/>
        </a:solidFill>
        <a:ln w="19050"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19050" cap="flat" cmpd="sng" algn="ctr">
      <a:noFill/>
      <a:prstDash val="solid"/>
      <a:round/>
    </a:ln>
    <a:effectLst/>
    <a:extLst>
      <a:ext uri="{91240B29-F687-4F45-9708-019B960494DF}">
        <a14:hiddenLine xmlns:a14="http://schemas.microsoft.com/office/drawing/2010/main" w="19050" cap="flat" cmpd="sng" algn="ctr">
          <a:solidFill>
            <a:srgbClr val="000000"/>
          </a:solidFill>
          <a:prstDash val="solid"/>
          <a:round/>
        </a14:hiddenLine>
      </a:ext>
    </a:extLst>
  </c:sp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Sheet1!$J$7</c:f>
              <c:strCache>
                <c:ptCount val="1"/>
                <c:pt idx="0">
                  <c:v>Scottish Identity in Scotland</c:v>
                </c:pt>
              </c:strCache>
            </c:strRef>
          </c:tx>
          <c:marker>
            <c:symbol val="none"/>
          </c:marker>
          <c:cat>
            <c:multiLvlStrRef>
              <c:f>Sheet1!$H$8:$I$58</c:f>
              <c:multiLvlStrCache>
                <c:ptCount val="51"/>
                <c:lvl>
                  <c:pt idx="0">
                    <c:v>q2</c:v>
                  </c:pt>
                  <c:pt idx="1">
                    <c:v>q3</c:v>
                  </c:pt>
                  <c:pt idx="2">
                    <c:v>q4</c:v>
                  </c:pt>
                  <c:pt idx="3">
                    <c:v>q1</c:v>
                  </c:pt>
                  <c:pt idx="4">
                    <c:v>q2</c:v>
                  </c:pt>
                  <c:pt idx="5">
                    <c:v>q3</c:v>
                  </c:pt>
                  <c:pt idx="6">
                    <c:v>q4</c:v>
                  </c:pt>
                  <c:pt idx="7">
                    <c:v>q1</c:v>
                  </c:pt>
                  <c:pt idx="8">
                    <c:v>q2</c:v>
                  </c:pt>
                  <c:pt idx="9">
                    <c:v>q3</c:v>
                  </c:pt>
                  <c:pt idx="10">
                    <c:v>q4</c:v>
                  </c:pt>
                  <c:pt idx="11">
                    <c:v>q1</c:v>
                  </c:pt>
                  <c:pt idx="12">
                    <c:v>q2</c:v>
                  </c:pt>
                  <c:pt idx="13">
                    <c:v>q3</c:v>
                  </c:pt>
                  <c:pt idx="14">
                    <c:v>q4</c:v>
                  </c:pt>
                  <c:pt idx="15">
                    <c:v>q1</c:v>
                  </c:pt>
                  <c:pt idx="16">
                    <c:v>q2</c:v>
                  </c:pt>
                  <c:pt idx="17">
                    <c:v>q3</c:v>
                  </c:pt>
                  <c:pt idx="18">
                    <c:v>q4</c:v>
                  </c:pt>
                  <c:pt idx="19">
                    <c:v>q1</c:v>
                  </c:pt>
                  <c:pt idx="20">
                    <c:v>q2</c:v>
                  </c:pt>
                  <c:pt idx="21">
                    <c:v>q3</c:v>
                  </c:pt>
                  <c:pt idx="22">
                    <c:v>q4</c:v>
                  </c:pt>
                  <c:pt idx="23">
                    <c:v>q1</c:v>
                  </c:pt>
                  <c:pt idx="24">
                    <c:v>q2</c:v>
                  </c:pt>
                  <c:pt idx="25">
                    <c:v>q3</c:v>
                  </c:pt>
                  <c:pt idx="26">
                    <c:v>q4</c:v>
                  </c:pt>
                  <c:pt idx="27">
                    <c:v>q1</c:v>
                  </c:pt>
                  <c:pt idx="28">
                    <c:v>q2</c:v>
                  </c:pt>
                  <c:pt idx="29">
                    <c:v>q3</c:v>
                  </c:pt>
                  <c:pt idx="30">
                    <c:v>q4</c:v>
                  </c:pt>
                  <c:pt idx="31">
                    <c:v>q1</c:v>
                  </c:pt>
                  <c:pt idx="32">
                    <c:v>q2</c:v>
                  </c:pt>
                  <c:pt idx="33">
                    <c:v>q3</c:v>
                  </c:pt>
                  <c:pt idx="34">
                    <c:v>q4</c:v>
                  </c:pt>
                  <c:pt idx="35">
                    <c:v>q1</c:v>
                  </c:pt>
                  <c:pt idx="36">
                    <c:v>q2</c:v>
                  </c:pt>
                  <c:pt idx="37">
                    <c:v>q3</c:v>
                  </c:pt>
                  <c:pt idx="38">
                    <c:v>q4</c:v>
                  </c:pt>
                  <c:pt idx="39">
                    <c:v>q1</c:v>
                  </c:pt>
                  <c:pt idx="40">
                    <c:v>q2</c:v>
                  </c:pt>
                  <c:pt idx="41">
                    <c:v>q3</c:v>
                  </c:pt>
                  <c:pt idx="42">
                    <c:v>q4</c:v>
                  </c:pt>
                  <c:pt idx="43">
                    <c:v>q1</c:v>
                  </c:pt>
                  <c:pt idx="44">
                    <c:v>q2</c:v>
                  </c:pt>
                  <c:pt idx="45">
                    <c:v>q3</c:v>
                  </c:pt>
                  <c:pt idx="46">
                    <c:v>q4</c:v>
                  </c:pt>
                  <c:pt idx="47">
                    <c:v>q1</c:v>
                  </c:pt>
                  <c:pt idx="48">
                    <c:v>q2</c:v>
                  </c:pt>
                  <c:pt idx="49">
                    <c:v>q3</c:v>
                  </c:pt>
                  <c:pt idx="50">
                    <c:v>q4</c:v>
                  </c:pt>
                </c:lvl>
                <c:lvl>
                  <c:pt idx="0">
                    <c:v>2001</c:v>
                  </c:pt>
                  <c:pt idx="3">
                    <c:v>2002</c:v>
                  </c:pt>
                  <c:pt idx="7">
                    <c:v>2003</c:v>
                  </c:pt>
                  <c:pt idx="11">
                    <c:v>2004</c:v>
                  </c:pt>
                  <c:pt idx="15">
                    <c:v>2005</c:v>
                  </c:pt>
                  <c:pt idx="19">
                    <c:v>2006</c:v>
                  </c:pt>
                  <c:pt idx="23">
                    <c:v>2007</c:v>
                  </c:pt>
                  <c:pt idx="27">
                    <c:v>2008</c:v>
                  </c:pt>
                  <c:pt idx="31">
                    <c:v>2009</c:v>
                  </c:pt>
                  <c:pt idx="35">
                    <c:v>2010</c:v>
                  </c:pt>
                  <c:pt idx="39">
                    <c:v>2011</c:v>
                  </c:pt>
                  <c:pt idx="43">
                    <c:v>2012</c:v>
                  </c:pt>
                  <c:pt idx="47">
                    <c:v>2013</c:v>
                  </c:pt>
                </c:lvl>
              </c:multiLvlStrCache>
            </c:multiLvlStrRef>
          </c:cat>
          <c:val>
            <c:numRef>
              <c:f>Sheet1!$J$8:$J$58</c:f>
              <c:numCache>
                <c:formatCode>General</c:formatCode>
                <c:ptCount val="51"/>
                <c:pt idx="0">
                  <c:v>0.78249336999999997</c:v>
                </c:pt>
                <c:pt idx="1">
                  <c:v>0.78437979000000002</c:v>
                </c:pt>
                <c:pt idx="2">
                  <c:v>0.78600738999999997</c:v>
                </c:pt>
                <c:pt idx="3">
                  <c:v>0.78434537000000004</c:v>
                </c:pt>
                <c:pt idx="4">
                  <c:v>0.78430369</c:v>
                </c:pt>
                <c:pt idx="5">
                  <c:v>0.77038649000000003</c:v>
                </c:pt>
                <c:pt idx="6">
                  <c:v>0.77064703000000001</c:v>
                </c:pt>
                <c:pt idx="7">
                  <c:v>0.76555793999999999</c:v>
                </c:pt>
                <c:pt idx="8">
                  <c:v>0.76807979999999998</c:v>
                </c:pt>
                <c:pt idx="9">
                  <c:v>0.78233472999999998</c:v>
                </c:pt>
                <c:pt idx="10">
                  <c:v>0.78824709999999998</c:v>
                </c:pt>
                <c:pt idx="11">
                  <c:v>0.79140624999999998</c:v>
                </c:pt>
                <c:pt idx="12">
                  <c:v>0.79982295000000003</c:v>
                </c:pt>
                <c:pt idx="13">
                  <c:v>0.80268607000000003</c:v>
                </c:pt>
                <c:pt idx="14">
                  <c:v>0.80049124000000005</c:v>
                </c:pt>
                <c:pt idx="15">
                  <c:v>0.79806719999999998</c:v>
                </c:pt>
                <c:pt idx="16">
                  <c:v>0.79666937999999998</c:v>
                </c:pt>
                <c:pt idx="17">
                  <c:v>0.79888466999999996</c:v>
                </c:pt>
                <c:pt idx="18">
                  <c:v>0.79368296000000005</c:v>
                </c:pt>
                <c:pt idx="19">
                  <c:v>0.79415988999999998</c:v>
                </c:pt>
                <c:pt idx="20">
                  <c:v>0.79629404000000004</c:v>
                </c:pt>
                <c:pt idx="21">
                  <c:v>0.78296569000000005</c:v>
                </c:pt>
                <c:pt idx="22">
                  <c:v>0.78039457000000001</c:v>
                </c:pt>
                <c:pt idx="23">
                  <c:v>0.77928092999999998</c:v>
                </c:pt>
                <c:pt idx="24">
                  <c:v>0.76599611999999995</c:v>
                </c:pt>
                <c:pt idx="25">
                  <c:v>0.77663483</c:v>
                </c:pt>
                <c:pt idx="26">
                  <c:v>0.77473530000000002</c:v>
                </c:pt>
                <c:pt idx="27">
                  <c:v>0.77576372000000005</c:v>
                </c:pt>
                <c:pt idx="28">
                  <c:v>0.74184095000000005</c:v>
                </c:pt>
                <c:pt idx="29">
                  <c:v>0.74704433000000003</c:v>
                </c:pt>
                <c:pt idx="30">
                  <c:v>0.74016716000000005</c:v>
                </c:pt>
                <c:pt idx="31">
                  <c:v>0.75394013000000004</c:v>
                </c:pt>
                <c:pt idx="32">
                  <c:v>0.76007988999999998</c:v>
                </c:pt>
                <c:pt idx="33">
                  <c:v>0.76386788000000005</c:v>
                </c:pt>
                <c:pt idx="34">
                  <c:v>0.76170817000000002</c:v>
                </c:pt>
                <c:pt idx="35">
                  <c:v>0.75981021000000004</c:v>
                </c:pt>
                <c:pt idx="36">
                  <c:v>0.76533125999999996</c:v>
                </c:pt>
                <c:pt idx="37">
                  <c:v>0.76925242999999999</c:v>
                </c:pt>
                <c:pt idx="38">
                  <c:v>0.77292514999999995</c:v>
                </c:pt>
                <c:pt idx="39">
                  <c:v>0.75559082</c:v>
                </c:pt>
                <c:pt idx="40">
                  <c:v>0.76126459000000002</c:v>
                </c:pt>
                <c:pt idx="41">
                  <c:v>0.76455065</c:v>
                </c:pt>
                <c:pt idx="42">
                  <c:v>0.76182731999999997</c:v>
                </c:pt>
                <c:pt idx="43">
                  <c:v>0.75594081999999996</c:v>
                </c:pt>
                <c:pt idx="44">
                  <c:v>0.75728742000000004</c:v>
                </c:pt>
                <c:pt idx="45">
                  <c:v>0.75863656999999995</c:v>
                </c:pt>
                <c:pt idx="46">
                  <c:v>0.70360758000000001</c:v>
                </c:pt>
                <c:pt idx="47">
                  <c:v>0.75638415000000003</c:v>
                </c:pt>
                <c:pt idx="48">
                  <c:v>0.74541321999999999</c:v>
                </c:pt>
                <c:pt idx="49">
                  <c:v>0.74961120000000003</c:v>
                </c:pt>
                <c:pt idx="50">
                  <c:v>0.73413850999999997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Sheet1!$K$7</c:f>
              <c:strCache>
                <c:ptCount val="1"/>
                <c:pt idx="0">
                  <c:v>British Identity in Scotland</c:v>
                </c:pt>
              </c:strCache>
            </c:strRef>
          </c:tx>
          <c:marker>
            <c:symbol val="none"/>
          </c:marker>
          <c:cat>
            <c:multiLvlStrRef>
              <c:f>Sheet1!$H$8:$I$58</c:f>
              <c:multiLvlStrCache>
                <c:ptCount val="51"/>
                <c:lvl>
                  <c:pt idx="0">
                    <c:v>q2</c:v>
                  </c:pt>
                  <c:pt idx="1">
                    <c:v>q3</c:v>
                  </c:pt>
                  <c:pt idx="2">
                    <c:v>q4</c:v>
                  </c:pt>
                  <c:pt idx="3">
                    <c:v>q1</c:v>
                  </c:pt>
                  <c:pt idx="4">
                    <c:v>q2</c:v>
                  </c:pt>
                  <c:pt idx="5">
                    <c:v>q3</c:v>
                  </c:pt>
                  <c:pt idx="6">
                    <c:v>q4</c:v>
                  </c:pt>
                  <c:pt idx="7">
                    <c:v>q1</c:v>
                  </c:pt>
                  <c:pt idx="8">
                    <c:v>q2</c:v>
                  </c:pt>
                  <c:pt idx="9">
                    <c:v>q3</c:v>
                  </c:pt>
                  <c:pt idx="10">
                    <c:v>q4</c:v>
                  </c:pt>
                  <c:pt idx="11">
                    <c:v>q1</c:v>
                  </c:pt>
                  <c:pt idx="12">
                    <c:v>q2</c:v>
                  </c:pt>
                  <c:pt idx="13">
                    <c:v>q3</c:v>
                  </c:pt>
                  <c:pt idx="14">
                    <c:v>q4</c:v>
                  </c:pt>
                  <c:pt idx="15">
                    <c:v>q1</c:v>
                  </c:pt>
                  <c:pt idx="16">
                    <c:v>q2</c:v>
                  </c:pt>
                  <c:pt idx="17">
                    <c:v>q3</c:v>
                  </c:pt>
                  <c:pt idx="18">
                    <c:v>q4</c:v>
                  </c:pt>
                  <c:pt idx="19">
                    <c:v>q1</c:v>
                  </c:pt>
                  <c:pt idx="20">
                    <c:v>q2</c:v>
                  </c:pt>
                  <c:pt idx="21">
                    <c:v>q3</c:v>
                  </c:pt>
                  <c:pt idx="22">
                    <c:v>q4</c:v>
                  </c:pt>
                  <c:pt idx="23">
                    <c:v>q1</c:v>
                  </c:pt>
                  <c:pt idx="24">
                    <c:v>q2</c:v>
                  </c:pt>
                  <c:pt idx="25">
                    <c:v>q3</c:v>
                  </c:pt>
                  <c:pt idx="26">
                    <c:v>q4</c:v>
                  </c:pt>
                  <c:pt idx="27">
                    <c:v>q1</c:v>
                  </c:pt>
                  <c:pt idx="28">
                    <c:v>q2</c:v>
                  </c:pt>
                  <c:pt idx="29">
                    <c:v>q3</c:v>
                  </c:pt>
                  <c:pt idx="30">
                    <c:v>q4</c:v>
                  </c:pt>
                  <c:pt idx="31">
                    <c:v>q1</c:v>
                  </c:pt>
                  <c:pt idx="32">
                    <c:v>q2</c:v>
                  </c:pt>
                  <c:pt idx="33">
                    <c:v>q3</c:v>
                  </c:pt>
                  <c:pt idx="34">
                    <c:v>q4</c:v>
                  </c:pt>
                  <c:pt idx="35">
                    <c:v>q1</c:v>
                  </c:pt>
                  <c:pt idx="36">
                    <c:v>q2</c:v>
                  </c:pt>
                  <c:pt idx="37">
                    <c:v>q3</c:v>
                  </c:pt>
                  <c:pt idx="38">
                    <c:v>q4</c:v>
                  </c:pt>
                  <c:pt idx="39">
                    <c:v>q1</c:v>
                  </c:pt>
                  <c:pt idx="40">
                    <c:v>q2</c:v>
                  </c:pt>
                  <c:pt idx="41">
                    <c:v>q3</c:v>
                  </c:pt>
                  <c:pt idx="42">
                    <c:v>q4</c:v>
                  </c:pt>
                  <c:pt idx="43">
                    <c:v>q1</c:v>
                  </c:pt>
                  <c:pt idx="44">
                    <c:v>q2</c:v>
                  </c:pt>
                  <c:pt idx="45">
                    <c:v>q3</c:v>
                  </c:pt>
                  <c:pt idx="46">
                    <c:v>q4</c:v>
                  </c:pt>
                  <c:pt idx="47">
                    <c:v>q1</c:v>
                  </c:pt>
                  <c:pt idx="48">
                    <c:v>q2</c:v>
                  </c:pt>
                  <c:pt idx="49">
                    <c:v>q3</c:v>
                  </c:pt>
                  <c:pt idx="50">
                    <c:v>q4</c:v>
                  </c:pt>
                </c:lvl>
                <c:lvl>
                  <c:pt idx="0">
                    <c:v>2001</c:v>
                  </c:pt>
                  <c:pt idx="3">
                    <c:v>2002</c:v>
                  </c:pt>
                  <c:pt idx="7">
                    <c:v>2003</c:v>
                  </c:pt>
                  <c:pt idx="11">
                    <c:v>2004</c:v>
                  </c:pt>
                  <c:pt idx="15">
                    <c:v>2005</c:v>
                  </c:pt>
                  <c:pt idx="19">
                    <c:v>2006</c:v>
                  </c:pt>
                  <c:pt idx="23">
                    <c:v>2007</c:v>
                  </c:pt>
                  <c:pt idx="27">
                    <c:v>2008</c:v>
                  </c:pt>
                  <c:pt idx="31">
                    <c:v>2009</c:v>
                  </c:pt>
                  <c:pt idx="35">
                    <c:v>2010</c:v>
                  </c:pt>
                  <c:pt idx="39">
                    <c:v>2011</c:v>
                  </c:pt>
                  <c:pt idx="43">
                    <c:v>2012</c:v>
                  </c:pt>
                  <c:pt idx="47">
                    <c:v>2013</c:v>
                  </c:pt>
                </c:lvl>
              </c:multiLvlStrCache>
            </c:multiLvlStrRef>
          </c:cat>
          <c:val>
            <c:numRef>
              <c:f>Sheet1!$K$8:$K$58</c:f>
              <c:numCache>
                <c:formatCode>General</c:formatCode>
                <c:ptCount val="51"/>
                <c:pt idx="0">
                  <c:v>0.23405835999999999</c:v>
                </c:pt>
                <c:pt idx="1">
                  <c:v>0.23083206000000001</c:v>
                </c:pt>
                <c:pt idx="2">
                  <c:v>0.22866228999999999</c:v>
                </c:pt>
                <c:pt idx="3">
                  <c:v>0.23300383</c:v>
                </c:pt>
                <c:pt idx="4">
                  <c:v>0.23483066</c:v>
                </c:pt>
                <c:pt idx="5">
                  <c:v>0.24826443000000001</c:v>
                </c:pt>
                <c:pt idx="6">
                  <c:v>0.25197265000000002</c:v>
                </c:pt>
                <c:pt idx="7">
                  <c:v>0.25761803</c:v>
                </c:pt>
                <c:pt idx="8">
                  <c:v>0.25295456999999999</c:v>
                </c:pt>
                <c:pt idx="9">
                  <c:v>0.24076939999999999</c:v>
                </c:pt>
                <c:pt idx="10">
                  <c:v>0.22892507000000001</c:v>
                </c:pt>
                <c:pt idx="11">
                  <c:v>0.21997768000000001</c:v>
                </c:pt>
                <c:pt idx="12">
                  <c:v>0.21179595000000001</c:v>
                </c:pt>
                <c:pt idx="13">
                  <c:v>0.21018466999999999</c:v>
                </c:pt>
                <c:pt idx="14">
                  <c:v>0.2121246</c:v>
                </c:pt>
                <c:pt idx="15">
                  <c:v>0.21867626000000001</c:v>
                </c:pt>
                <c:pt idx="16">
                  <c:v>0.22103179000000001</c:v>
                </c:pt>
                <c:pt idx="17">
                  <c:v>0.21464167000000001</c:v>
                </c:pt>
                <c:pt idx="18">
                  <c:v>0.21942788999999999</c:v>
                </c:pt>
                <c:pt idx="19">
                  <c:v>0.21349928000000001</c:v>
                </c:pt>
                <c:pt idx="20">
                  <c:v>0.20858223000000001</c:v>
                </c:pt>
                <c:pt idx="21">
                  <c:v>0.22487745000000001</c:v>
                </c:pt>
                <c:pt idx="22">
                  <c:v>0.22626387000000001</c:v>
                </c:pt>
                <c:pt idx="23">
                  <c:v>0.22730043</c:v>
                </c:pt>
                <c:pt idx="24">
                  <c:v>0.24515269000000001</c:v>
                </c:pt>
                <c:pt idx="25">
                  <c:v>0.24467303000000001</c:v>
                </c:pt>
                <c:pt idx="26">
                  <c:v>0.23962517</c:v>
                </c:pt>
                <c:pt idx="27">
                  <c:v>0.24020788000000001</c:v>
                </c:pt>
                <c:pt idx="28">
                  <c:v>0.28386839000000003</c:v>
                </c:pt>
                <c:pt idx="29">
                  <c:v>0.26748768000000001</c:v>
                </c:pt>
                <c:pt idx="30">
                  <c:v>0.25762045</c:v>
                </c:pt>
                <c:pt idx="31">
                  <c:v>0.23897373</c:v>
                </c:pt>
                <c:pt idx="32">
                  <c:v>0.23355386</c:v>
                </c:pt>
                <c:pt idx="33">
                  <c:v>0.23714070000000001</c:v>
                </c:pt>
                <c:pt idx="34">
                  <c:v>0.24371049</c:v>
                </c:pt>
                <c:pt idx="35">
                  <c:v>0.24147217000000001</c:v>
                </c:pt>
                <c:pt idx="36">
                  <c:v>0.23752107</c:v>
                </c:pt>
                <c:pt idx="37">
                  <c:v>0.24032099000000001</c:v>
                </c:pt>
                <c:pt idx="38">
                  <c:v>0.24308384</c:v>
                </c:pt>
                <c:pt idx="39">
                  <c:v>0.26648390999999999</c:v>
                </c:pt>
                <c:pt idx="40">
                  <c:v>0.26695227999999999</c:v>
                </c:pt>
                <c:pt idx="41">
                  <c:v>0.26594340999999999</c:v>
                </c:pt>
                <c:pt idx="42">
                  <c:v>0.26714961999999998</c:v>
                </c:pt>
                <c:pt idx="43">
                  <c:v>0.26722463000000002</c:v>
                </c:pt>
                <c:pt idx="44">
                  <c:v>0.27276845999999999</c:v>
                </c:pt>
                <c:pt idx="45">
                  <c:v>0.27053585000000002</c:v>
                </c:pt>
                <c:pt idx="46">
                  <c:v>0.35913155000000002</c:v>
                </c:pt>
                <c:pt idx="47">
                  <c:v>0.28622904999999998</c:v>
                </c:pt>
                <c:pt idx="48">
                  <c:v>0.30004871</c:v>
                </c:pt>
                <c:pt idx="49">
                  <c:v>0.28849144999999998</c:v>
                </c:pt>
                <c:pt idx="50">
                  <c:v>0.30499924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Sheet1!$L$7</c:f>
              <c:strCache>
                <c:ptCount val="1"/>
                <c:pt idx="0">
                  <c:v>English Identity in England</c:v>
                </c:pt>
              </c:strCache>
            </c:strRef>
          </c:tx>
          <c:marker>
            <c:symbol val="none"/>
          </c:marker>
          <c:cat>
            <c:multiLvlStrRef>
              <c:f>Sheet1!$H$8:$I$58</c:f>
              <c:multiLvlStrCache>
                <c:ptCount val="51"/>
                <c:lvl>
                  <c:pt idx="0">
                    <c:v>q2</c:v>
                  </c:pt>
                  <c:pt idx="1">
                    <c:v>q3</c:v>
                  </c:pt>
                  <c:pt idx="2">
                    <c:v>q4</c:v>
                  </c:pt>
                  <c:pt idx="3">
                    <c:v>q1</c:v>
                  </c:pt>
                  <c:pt idx="4">
                    <c:v>q2</c:v>
                  </c:pt>
                  <c:pt idx="5">
                    <c:v>q3</c:v>
                  </c:pt>
                  <c:pt idx="6">
                    <c:v>q4</c:v>
                  </c:pt>
                  <c:pt idx="7">
                    <c:v>q1</c:v>
                  </c:pt>
                  <c:pt idx="8">
                    <c:v>q2</c:v>
                  </c:pt>
                  <c:pt idx="9">
                    <c:v>q3</c:v>
                  </c:pt>
                  <c:pt idx="10">
                    <c:v>q4</c:v>
                  </c:pt>
                  <c:pt idx="11">
                    <c:v>q1</c:v>
                  </c:pt>
                  <c:pt idx="12">
                    <c:v>q2</c:v>
                  </c:pt>
                  <c:pt idx="13">
                    <c:v>q3</c:v>
                  </c:pt>
                  <c:pt idx="14">
                    <c:v>q4</c:v>
                  </c:pt>
                  <c:pt idx="15">
                    <c:v>q1</c:v>
                  </c:pt>
                  <c:pt idx="16">
                    <c:v>q2</c:v>
                  </c:pt>
                  <c:pt idx="17">
                    <c:v>q3</c:v>
                  </c:pt>
                  <c:pt idx="18">
                    <c:v>q4</c:v>
                  </c:pt>
                  <c:pt idx="19">
                    <c:v>q1</c:v>
                  </c:pt>
                  <c:pt idx="20">
                    <c:v>q2</c:v>
                  </c:pt>
                  <c:pt idx="21">
                    <c:v>q3</c:v>
                  </c:pt>
                  <c:pt idx="22">
                    <c:v>q4</c:v>
                  </c:pt>
                  <c:pt idx="23">
                    <c:v>q1</c:v>
                  </c:pt>
                  <c:pt idx="24">
                    <c:v>q2</c:v>
                  </c:pt>
                  <c:pt idx="25">
                    <c:v>q3</c:v>
                  </c:pt>
                  <c:pt idx="26">
                    <c:v>q4</c:v>
                  </c:pt>
                  <c:pt idx="27">
                    <c:v>q1</c:v>
                  </c:pt>
                  <c:pt idx="28">
                    <c:v>q2</c:v>
                  </c:pt>
                  <c:pt idx="29">
                    <c:v>q3</c:v>
                  </c:pt>
                  <c:pt idx="30">
                    <c:v>q4</c:v>
                  </c:pt>
                  <c:pt idx="31">
                    <c:v>q1</c:v>
                  </c:pt>
                  <c:pt idx="32">
                    <c:v>q2</c:v>
                  </c:pt>
                  <c:pt idx="33">
                    <c:v>q3</c:v>
                  </c:pt>
                  <c:pt idx="34">
                    <c:v>q4</c:v>
                  </c:pt>
                  <c:pt idx="35">
                    <c:v>q1</c:v>
                  </c:pt>
                  <c:pt idx="36">
                    <c:v>q2</c:v>
                  </c:pt>
                  <c:pt idx="37">
                    <c:v>q3</c:v>
                  </c:pt>
                  <c:pt idx="38">
                    <c:v>q4</c:v>
                  </c:pt>
                  <c:pt idx="39">
                    <c:v>q1</c:v>
                  </c:pt>
                  <c:pt idx="40">
                    <c:v>q2</c:v>
                  </c:pt>
                  <c:pt idx="41">
                    <c:v>q3</c:v>
                  </c:pt>
                  <c:pt idx="42">
                    <c:v>q4</c:v>
                  </c:pt>
                  <c:pt idx="43">
                    <c:v>q1</c:v>
                  </c:pt>
                  <c:pt idx="44">
                    <c:v>q2</c:v>
                  </c:pt>
                  <c:pt idx="45">
                    <c:v>q3</c:v>
                  </c:pt>
                  <c:pt idx="46">
                    <c:v>q4</c:v>
                  </c:pt>
                  <c:pt idx="47">
                    <c:v>q1</c:v>
                  </c:pt>
                  <c:pt idx="48">
                    <c:v>q2</c:v>
                  </c:pt>
                  <c:pt idx="49">
                    <c:v>q3</c:v>
                  </c:pt>
                  <c:pt idx="50">
                    <c:v>q4</c:v>
                  </c:pt>
                </c:lvl>
                <c:lvl>
                  <c:pt idx="0">
                    <c:v>2001</c:v>
                  </c:pt>
                  <c:pt idx="3">
                    <c:v>2002</c:v>
                  </c:pt>
                  <c:pt idx="7">
                    <c:v>2003</c:v>
                  </c:pt>
                  <c:pt idx="11">
                    <c:v>2004</c:v>
                  </c:pt>
                  <c:pt idx="15">
                    <c:v>2005</c:v>
                  </c:pt>
                  <c:pt idx="19">
                    <c:v>2006</c:v>
                  </c:pt>
                  <c:pt idx="23">
                    <c:v>2007</c:v>
                  </c:pt>
                  <c:pt idx="27">
                    <c:v>2008</c:v>
                  </c:pt>
                  <c:pt idx="31">
                    <c:v>2009</c:v>
                  </c:pt>
                  <c:pt idx="35">
                    <c:v>2010</c:v>
                  </c:pt>
                  <c:pt idx="39">
                    <c:v>2011</c:v>
                  </c:pt>
                  <c:pt idx="43">
                    <c:v>2012</c:v>
                  </c:pt>
                  <c:pt idx="47">
                    <c:v>2013</c:v>
                  </c:pt>
                </c:lvl>
              </c:multiLvlStrCache>
            </c:multiLvlStrRef>
          </c:cat>
          <c:val>
            <c:numRef>
              <c:f>Sheet1!$L$8:$L$58</c:f>
              <c:numCache>
                <c:formatCode>General</c:formatCode>
                <c:ptCount val="51"/>
                <c:pt idx="0">
                  <c:v>0.59531036000000004</c:v>
                </c:pt>
                <c:pt idx="1">
                  <c:v>0.59944050999999998</c:v>
                </c:pt>
                <c:pt idx="2">
                  <c:v>0.60188140999999995</c:v>
                </c:pt>
                <c:pt idx="3">
                  <c:v>0.60405222999999997</c:v>
                </c:pt>
                <c:pt idx="4">
                  <c:v>0.60293629999999998</c:v>
                </c:pt>
                <c:pt idx="5">
                  <c:v>0.60112681000000001</c:v>
                </c:pt>
                <c:pt idx="6">
                  <c:v>0.59695038</c:v>
                </c:pt>
                <c:pt idx="7">
                  <c:v>0.59281868000000004</c:v>
                </c:pt>
                <c:pt idx="8">
                  <c:v>0.59116391999999995</c:v>
                </c:pt>
                <c:pt idx="9">
                  <c:v>0.59384154</c:v>
                </c:pt>
                <c:pt idx="10">
                  <c:v>0.59351900000000002</c:v>
                </c:pt>
                <c:pt idx="11">
                  <c:v>0.59569764000000003</c:v>
                </c:pt>
                <c:pt idx="12">
                  <c:v>0.59876390000000002</c:v>
                </c:pt>
                <c:pt idx="13">
                  <c:v>0.60241944999999997</c:v>
                </c:pt>
                <c:pt idx="14">
                  <c:v>0.59901621999999999</c:v>
                </c:pt>
                <c:pt idx="15">
                  <c:v>0.59679141999999996</c:v>
                </c:pt>
                <c:pt idx="16">
                  <c:v>0.59368200000000004</c:v>
                </c:pt>
                <c:pt idx="17">
                  <c:v>0.59061748000000003</c:v>
                </c:pt>
                <c:pt idx="18">
                  <c:v>0.58882195000000004</c:v>
                </c:pt>
                <c:pt idx="19">
                  <c:v>0.58899763000000005</c:v>
                </c:pt>
                <c:pt idx="20">
                  <c:v>0.59134799000000005</c:v>
                </c:pt>
                <c:pt idx="21">
                  <c:v>0.59850893000000005</c:v>
                </c:pt>
                <c:pt idx="22">
                  <c:v>0.60241849999999997</c:v>
                </c:pt>
                <c:pt idx="23">
                  <c:v>0.59996167</c:v>
                </c:pt>
                <c:pt idx="24">
                  <c:v>0.59918545999999995</c:v>
                </c:pt>
                <c:pt idx="25">
                  <c:v>0.59428871000000005</c:v>
                </c:pt>
                <c:pt idx="26">
                  <c:v>0.59087593000000005</c:v>
                </c:pt>
                <c:pt idx="27">
                  <c:v>0.59176538999999995</c:v>
                </c:pt>
                <c:pt idx="28">
                  <c:v>0.57778406000000004</c:v>
                </c:pt>
                <c:pt idx="29">
                  <c:v>0.58085076000000002</c:v>
                </c:pt>
                <c:pt idx="30">
                  <c:v>0.58197924000000001</c:v>
                </c:pt>
                <c:pt idx="31">
                  <c:v>0.58383671999999998</c:v>
                </c:pt>
                <c:pt idx="32">
                  <c:v>0.57825872</c:v>
                </c:pt>
                <c:pt idx="33">
                  <c:v>0.58100399999999996</c:v>
                </c:pt>
                <c:pt idx="34">
                  <c:v>0.58425503000000001</c:v>
                </c:pt>
                <c:pt idx="35">
                  <c:v>0.58368275000000003</c:v>
                </c:pt>
                <c:pt idx="36">
                  <c:v>0.58136251000000005</c:v>
                </c:pt>
                <c:pt idx="37">
                  <c:v>0.57649903999999996</c:v>
                </c:pt>
                <c:pt idx="38">
                  <c:v>0.57353403999999997</c:v>
                </c:pt>
                <c:pt idx="39">
                  <c:v>0.60085929000000005</c:v>
                </c:pt>
                <c:pt idx="40">
                  <c:v>0.60106154000000001</c:v>
                </c:pt>
                <c:pt idx="41">
                  <c:v>0.60040583999999997</c:v>
                </c:pt>
                <c:pt idx="42">
                  <c:v>0.59297476999999998</c:v>
                </c:pt>
                <c:pt idx="43">
                  <c:v>0.59234529000000002</c:v>
                </c:pt>
                <c:pt idx="44">
                  <c:v>0.58242141000000003</c:v>
                </c:pt>
                <c:pt idx="45">
                  <c:v>0.57759128999999998</c:v>
                </c:pt>
                <c:pt idx="46">
                  <c:v>0.56723270000000003</c:v>
                </c:pt>
                <c:pt idx="47">
                  <c:v>0.56298588000000005</c:v>
                </c:pt>
                <c:pt idx="48">
                  <c:v>0.55219998000000003</c:v>
                </c:pt>
                <c:pt idx="49">
                  <c:v>0.55295218999999995</c:v>
                </c:pt>
                <c:pt idx="50">
                  <c:v>0.54772237999999995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Sheet1!$M$7</c:f>
              <c:strCache>
                <c:ptCount val="1"/>
                <c:pt idx="0">
                  <c:v>British Identity in England</c:v>
                </c:pt>
              </c:strCache>
            </c:strRef>
          </c:tx>
          <c:marker>
            <c:symbol val="none"/>
          </c:marker>
          <c:cat>
            <c:multiLvlStrRef>
              <c:f>Sheet1!$H$8:$I$58</c:f>
              <c:multiLvlStrCache>
                <c:ptCount val="51"/>
                <c:lvl>
                  <c:pt idx="0">
                    <c:v>q2</c:v>
                  </c:pt>
                  <c:pt idx="1">
                    <c:v>q3</c:v>
                  </c:pt>
                  <c:pt idx="2">
                    <c:v>q4</c:v>
                  </c:pt>
                  <c:pt idx="3">
                    <c:v>q1</c:v>
                  </c:pt>
                  <c:pt idx="4">
                    <c:v>q2</c:v>
                  </c:pt>
                  <c:pt idx="5">
                    <c:v>q3</c:v>
                  </c:pt>
                  <c:pt idx="6">
                    <c:v>q4</c:v>
                  </c:pt>
                  <c:pt idx="7">
                    <c:v>q1</c:v>
                  </c:pt>
                  <c:pt idx="8">
                    <c:v>q2</c:v>
                  </c:pt>
                  <c:pt idx="9">
                    <c:v>q3</c:v>
                  </c:pt>
                  <c:pt idx="10">
                    <c:v>q4</c:v>
                  </c:pt>
                  <c:pt idx="11">
                    <c:v>q1</c:v>
                  </c:pt>
                  <c:pt idx="12">
                    <c:v>q2</c:v>
                  </c:pt>
                  <c:pt idx="13">
                    <c:v>q3</c:v>
                  </c:pt>
                  <c:pt idx="14">
                    <c:v>q4</c:v>
                  </c:pt>
                  <c:pt idx="15">
                    <c:v>q1</c:v>
                  </c:pt>
                  <c:pt idx="16">
                    <c:v>q2</c:v>
                  </c:pt>
                  <c:pt idx="17">
                    <c:v>q3</c:v>
                  </c:pt>
                  <c:pt idx="18">
                    <c:v>q4</c:v>
                  </c:pt>
                  <c:pt idx="19">
                    <c:v>q1</c:v>
                  </c:pt>
                  <c:pt idx="20">
                    <c:v>q2</c:v>
                  </c:pt>
                  <c:pt idx="21">
                    <c:v>q3</c:v>
                  </c:pt>
                  <c:pt idx="22">
                    <c:v>q4</c:v>
                  </c:pt>
                  <c:pt idx="23">
                    <c:v>q1</c:v>
                  </c:pt>
                  <c:pt idx="24">
                    <c:v>q2</c:v>
                  </c:pt>
                  <c:pt idx="25">
                    <c:v>q3</c:v>
                  </c:pt>
                  <c:pt idx="26">
                    <c:v>q4</c:v>
                  </c:pt>
                  <c:pt idx="27">
                    <c:v>q1</c:v>
                  </c:pt>
                  <c:pt idx="28">
                    <c:v>q2</c:v>
                  </c:pt>
                  <c:pt idx="29">
                    <c:v>q3</c:v>
                  </c:pt>
                  <c:pt idx="30">
                    <c:v>q4</c:v>
                  </c:pt>
                  <c:pt idx="31">
                    <c:v>q1</c:v>
                  </c:pt>
                  <c:pt idx="32">
                    <c:v>q2</c:v>
                  </c:pt>
                  <c:pt idx="33">
                    <c:v>q3</c:v>
                  </c:pt>
                  <c:pt idx="34">
                    <c:v>q4</c:v>
                  </c:pt>
                  <c:pt idx="35">
                    <c:v>q1</c:v>
                  </c:pt>
                  <c:pt idx="36">
                    <c:v>q2</c:v>
                  </c:pt>
                  <c:pt idx="37">
                    <c:v>q3</c:v>
                  </c:pt>
                  <c:pt idx="38">
                    <c:v>q4</c:v>
                  </c:pt>
                  <c:pt idx="39">
                    <c:v>q1</c:v>
                  </c:pt>
                  <c:pt idx="40">
                    <c:v>q2</c:v>
                  </c:pt>
                  <c:pt idx="41">
                    <c:v>q3</c:v>
                  </c:pt>
                  <c:pt idx="42">
                    <c:v>q4</c:v>
                  </c:pt>
                  <c:pt idx="43">
                    <c:v>q1</c:v>
                  </c:pt>
                  <c:pt idx="44">
                    <c:v>q2</c:v>
                  </c:pt>
                  <c:pt idx="45">
                    <c:v>q3</c:v>
                  </c:pt>
                  <c:pt idx="46">
                    <c:v>q4</c:v>
                  </c:pt>
                  <c:pt idx="47">
                    <c:v>q1</c:v>
                  </c:pt>
                  <c:pt idx="48">
                    <c:v>q2</c:v>
                  </c:pt>
                  <c:pt idx="49">
                    <c:v>q3</c:v>
                  </c:pt>
                  <c:pt idx="50">
                    <c:v>q4</c:v>
                  </c:pt>
                </c:lvl>
                <c:lvl>
                  <c:pt idx="0">
                    <c:v>2001</c:v>
                  </c:pt>
                  <c:pt idx="3">
                    <c:v>2002</c:v>
                  </c:pt>
                  <c:pt idx="7">
                    <c:v>2003</c:v>
                  </c:pt>
                  <c:pt idx="11">
                    <c:v>2004</c:v>
                  </c:pt>
                  <c:pt idx="15">
                    <c:v>2005</c:v>
                  </c:pt>
                  <c:pt idx="19">
                    <c:v>2006</c:v>
                  </c:pt>
                  <c:pt idx="23">
                    <c:v>2007</c:v>
                  </c:pt>
                  <c:pt idx="27">
                    <c:v>2008</c:v>
                  </c:pt>
                  <c:pt idx="31">
                    <c:v>2009</c:v>
                  </c:pt>
                  <c:pt idx="35">
                    <c:v>2010</c:v>
                  </c:pt>
                  <c:pt idx="39">
                    <c:v>2011</c:v>
                  </c:pt>
                  <c:pt idx="43">
                    <c:v>2012</c:v>
                  </c:pt>
                  <c:pt idx="47">
                    <c:v>2013</c:v>
                  </c:pt>
                </c:lvl>
              </c:multiLvlStrCache>
            </c:multiLvlStrRef>
          </c:cat>
          <c:val>
            <c:numRef>
              <c:f>Sheet1!$M$8:$M$58</c:f>
              <c:numCache>
                <c:formatCode>General</c:formatCode>
                <c:ptCount val="51"/>
                <c:pt idx="0">
                  <c:v>0.38397904999999999</c:v>
                </c:pt>
                <c:pt idx="1">
                  <c:v>0.38133291000000002</c:v>
                </c:pt>
                <c:pt idx="2">
                  <c:v>0.38076479000000002</c:v>
                </c:pt>
                <c:pt idx="3">
                  <c:v>0.38129267999999999</c:v>
                </c:pt>
                <c:pt idx="4">
                  <c:v>0.38639875000000001</c:v>
                </c:pt>
                <c:pt idx="5">
                  <c:v>0.38962723999999999</c:v>
                </c:pt>
                <c:pt idx="6">
                  <c:v>0.39419933000000001</c:v>
                </c:pt>
                <c:pt idx="7">
                  <c:v>0.39886884</c:v>
                </c:pt>
                <c:pt idx="8">
                  <c:v>0.40197473</c:v>
                </c:pt>
                <c:pt idx="9">
                  <c:v>0.39904137000000001</c:v>
                </c:pt>
                <c:pt idx="10">
                  <c:v>0.39749382</c:v>
                </c:pt>
                <c:pt idx="11">
                  <c:v>0.39322274000000002</c:v>
                </c:pt>
                <c:pt idx="12">
                  <c:v>0.39138204999999998</c:v>
                </c:pt>
                <c:pt idx="13">
                  <c:v>0.38549584999999997</c:v>
                </c:pt>
                <c:pt idx="14">
                  <c:v>0.38595447999999999</c:v>
                </c:pt>
                <c:pt idx="15">
                  <c:v>0.38874263999999997</c:v>
                </c:pt>
                <c:pt idx="16">
                  <c:v>0.39148596000000002</c:v>
                </c:pt>
                <c:pt idx="17">
                  <c:v>0.39418193000000001</c:v>
                </c:pt>
                <c:pt idx="18">
                  <c:v>0.39500196999999998</c:v>
                </c:pt>
                <c:pt idx="19">
                  <c:v>0.39758577000000001</c:v>
                </c:pt>
                <c:pt idx="20">
                  <c:v>0.39542624999999998</c:v>
                </c:pt>
                <c:pt idx="21">
                  <c:v>0.38995270999999998</c:v>
                </c:pt>
                <c:pt idx="22">
                  <c:v>0.38430167999999998</c:v>
                </c:pt>
                <c:pt idx="23">
                  <c:v>0.38856448999999998</c:v>
                </c:pt>
                <c:pt idx="24">
                  <c:v>0.39017173999999999</c:v>
                </c:pt>
                <c:pt idx="25">
                  <c:v>0.39631182999999998</c:v>
                </c:pt>
                <c:pt idx="26">
                  <c:v>0.40250629999999998</c:v>
                </c:pt>
                <c:pt idx="27">
                  <c:v>0.40754884000000002</c:v>
                </c:pt>
                <c:pt idx="28">
                  <c:v>0.41834369999999999</c:v>
                </c:pt>
                <c:pt idx="29">
                  <c:v>0.41692838999999998</c:v>
                </c:pt>
                <c:pt idx="30">
                  <c:v>0.41528009999999999</c:v>
                </c:pt>
                <c:pt idx="31">
                  <c:v>0.41794147999999998</c:v>
                </c:pt>
                <c:pt idx="32">
                  <c:v>0.42443824000000002</c:v>
                </c:pt>
                <c:pt idx="33">
                  <c:v>0.42580827999999998</c:v>
                </c:pt>
                <c:pt idx="34">
                  <c:v>0.42184395000000002</c:v>
                </c:pt>
                <c:pt idx="35">
                  <c:v>0.42267533000000002</c:v>
                </c:pt>
                <c:pt idx="36">
                  <c:v>0.42250374000000002</c:v>
                </c:pt>
                <c:pt idx="37">
                  <c:v>0.42471769999999998</c:v>
                </c:pt>
                <c:pt idx="38">
                  <c:v>0.42463866</c:v>
                </c:pt>
                <c:pt idx="39">
                  <c:v>0.3990031</c:v>
                </c:pt>
                <c:pt idx="40">
                  <c:v>0.40253845999999999</c:v>
                </c:pt>
                <c:pt idx="41">
                  <c:v>0.40829503</c:v>
                </c:pt>
                <c:pt idx="42">
                  <c:v>0.41788789999999998</c:v>
                </c:pt>
                <c:pt idx="43">
                  <c:v>0.4204677</c:v>
                </c:pt>
                <c:pt idx="44">
                  <c:v>0.43012822000000001</c:v>
                </c:pt>
                <c:pt idx="45">
                  <c:v>0.43502001000000001</c:v>
                </c:pt>
                <c:pt idx="46">
                  <c:v>0.44694969000000001</c:v>
                </c:pt>
                <c:pt idx="47">
                  <c:v>0.45410141999999998</c:v>
                </c:pt>
                <c:pt idx="48">
                  <c:v>0.45960093000000002</c:v>
                </c:pt>
                <c:pt idx="49">
                  <c:v>0.46514801</c:v>
                </c:pt>
                <c:pt idx="50">
                  <c:v>0.46781042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812352"/>
        <c:axId val="43243712"/>
      </c:lineChart>
      <c:catAx>
        <c:axId val="438123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50"/>
            </a:pPr>
            <a:endParaRPr lang="fr-FR"/>
          </a:p>
        </c:txPr>
        <c:crossAx val="43243712"/>
        <c:crosses val="autoZero"/>
        <c:auto val="1"/>
        <c:lblAlgn val="ctr"/>
        <c:lblOffset val="100"/>
        <c:noMultiLvlLbl val="0"/>
      </c:catAx>
      <c:valAx>
        <c:axId val="4324371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Proportion of resident population</a:t>
                </a:r>
              </a:p>
            </c:rich>
          </c:tx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fr-FR"/>
          </a:p>
        </c:txPr>
        <c:crossAx val="43812352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600"/>
          </a:pPr>
          <a:endParaRPr lang="fr-FR"/>
        </a:p>
      </c:txPr>
    </c:legend>
    <c:plotVisOnly val="1"/>
    <c:dispBlanksAs val="gap"/>
    <c:showDLblsOverMax val="0"/>
  </c:chart>
  <c:txPr>
    <a:bodyPr/>
    <a:lstStyle/>
    <a:p>
      <a:pPr>
        <a:defRPr sz="1200"/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'Table 3.3'!$A$42</c:f>
              <c:strCache>
                <c:ptCount val="1"/>
                <c:pt idx="0">
                  <c:v>Income Tax</c:v>
                </c:pt>
              </c:strCache>
            </c:strRef>
          </c:tx>
          <c:cat>
            <c:strRef>
              <c:f>'Table 3.3'!$B$41:$F$41</c:f>
              <c:strCache>
                <c:ptCount val="5"/>
                <c:pt idx="0">
                  <c:v>2008-09</c:v>
                </c:pt>
                <c:pt idx="1">
                  <c:v>2009-10</c:v>
                </c:pt>
                <c:pt idx="2">
                  <c:v>2010-11</c:v>
                </c:pt>
                <c:pt idx="3">
                  <c:v>2011-12</c:v>
                </c:pt>
                <c:pt idx="4">
                  <c:v>2012-13</c:v>
                </c:pt>
              </c:strCache>
            </c:strRef>
          </c:cat>
          <c:val>
            <c:numRef>
              <c:f>'Table 3.3'!$B$42:$F$42</c:f>
              <c:numCache>
                <c:formatCode>#,##0</c:formatCode>
                <c:ptCount val="5"/>
                <c:pt idx="0">
                  <c:v>10547</c:v>
                </c:pt>
                <c:pt idx="1">
                  <c:v>10277</c:v>
                </c:pt>
                <c:pt idx="2">
                  <c:v>10589</c:v>
                </c:pt>
                <c:pt idx="3">
                  <c:v>10776</c:v>
                </c:pt>
                <c:pt idx="4">
                  <c:v>10865</c:v>
                </c:pt>
              </c:numCache>
            </c:numRef>
          </c:val>
        </c:ser>
        <c:ser>
          <c:idx val="1"/>
          <c:order val="1"/>
          <c:tx>
            <c:strRef>
              <c:f>'Table 3.3'!$A$43</c:f>
              <c:strCache>
                <c:ptCount val="1"/>
                <c:pt idx="0">
                  <c:v>National Insurance</c:v>
                </c:pt>
              </c:strCache>
            </c:strRef>
          </c:tx>
          <c:cat>
            <c:strRef>
              <c:f>'Table 3.3'!$B$41:$F$41</c:f>
              <c:strCache>
                <c:ptCount val="5"/>
                <c:pt idx="0">
                  <c:v>2008-09</c:v>
                </c:pt>
                <c:pt idx="1">
                  <c:v>2009-10</c:v>
                </c:pt>
                <c:pt idx="2">
                  <c:v>2010-11</c:v>
                </c:pt>
                <c:pt idx="3">
                  <c:v>2011-12</c:v>
                </c:pt>
                <c:pt idx="4">
                  <c:v>2012-13</c:v>
                </c:pt>
              </c:strCache>
            </c:strRef>
          </c:cat>
          <c:val>
            <c:numRef>
              <c:f>'Table 3.3'!$B$43:$F$43</c:f>
              <c:numCache>
                <c:formatCode>#,##0</c:formatCode>
                <c:ptCount val="5"/>
                <c:pt idx="0">
                  <c:v>7987</c:v>
                </c:pt>
                <c:pt idx="1">
                  <c:v>7912</c:v>
                </c:pt>
                <c:pt idx="2">
                  <c:v>7967</c:v>
                </c:pt>
                <c:pt idx="3">
                  <c:v>8284</c:v>
                </c:pt>
                <c:pt idx="4">
                  <c:v>8521</c:v>
                </c:pt>
              </c:numCache>
            </c:numRef>
          </c:val>
        </c:ser>
        <c:ser>
          <c:idx val="2"/>
          <c:order val="2"/>
          <c:tx>
            <c:strRef>
              <c:f>'Table 3.3'!$A$44</c:f>
              <c:strCache>
                <c:ptCount val="1"/>
                <c:pt idx="0">
                  <c:v>VAT</c:v>
                </c:pt>
              </c:strCache>
            </c:strRef>
          </c:tx>
          <c:spPr>
            <a:solidFill>
              <a:srgbClr val="00B050"/>
            </a:solidFill>
          </c:spPr>
          <c:cat>
            <c:strRef>
              <c:f>'Table 3.3'!$B$41:$F$41</c:f>
              <c:strCache>
                <c:ptCount val="5"/>
                <c:pt idx="0">
                  <c:v>2008-09</c:v>
                </c:pt>
                <c:pt idx="1">
                  <c:v>2009-10</c:v>
                </c:pt>
                <c:pt idx="2">
                  <c:v>2010-11</c:v>
                </c:pt>
                <c:pt idx="3">
                  <c:v>2011-12</c:v>
                </c:pt>
                <c:pt idx="4">
                  <c:v>2012-13</c:v>
                </c:pt>
              </c:strCache>
            </c:strRef>
          </c:cat>
          <c:val>
            <c:numRef>
              <c:f>'Table 3.3'!$B$44:$F$44</c:f>
              <c:numCache>
                <c:formatCode>#,##0</c:formatCode>
                <c:ptCount val="5"/>
                <c:pt idx="0">
                  <c:v>7377</c:v>
                </c:pt>
                <c:pt idx="1">
                  <c:v>7161</c:v>
                </c:pt>
                <c:pt idx="2">
                  <c:v>8143</c:v>
                </c:pt>
                <c:pt idx="3">
                  <c:v>9136</c:v>
                </c:pt>
                <c:pt idx="4">
                  <c:v>9347</c:v>
                </c:pt>
              </c:numCache>
            </c:numRef>
          </c:val>
        </c:ser>
        <c:ser>
          <c:idx val="3"/>
          <c:order val="3"/>
          <c:tx>
            <c:strRef>
              <c:f>'Table 3.3'!$A$45</c:f>
              <c:strCache>
                <c:ptCount val="1"/>
                <c:pt idx="0">
                  <c:v>Other taxes</c:v>
                </c:pt>
              </c:strCache>
            </c:strRef>
          </c:tx>
          <c:cat>
            <c:strRef>
              <c:f>'Table 3.3'!$B$41:$F$41</c:f>
              <c:strCache>
                <c:ptCount val="5"/>
                <c:pt idx="0">
                  <c:v>2008-09</c:v>
                </c:pt>
                <c:pt idx="1">
                  <c:v>2009-10</c:v>
                </c:pt>
                <c:pt idx="2">
                  <c:v>2010-11</c:v>
                </c:pt>
                <c:pt idx="3">
                  <c:v>2011-12</c:v>
                </c:pt>
                <c:pt idx="4">
                  <c:v>2012-13</c:v>
                </c:pt>
              </c:strCache>
            </c:strRef>
          </c:cat>
          <c:val>
            <c:numRef>
              <c:f>'Table 3.3'!$B$45:$F$45</c:f>
              <c:numCache>
                <c:formatCode>#,##0</c:formatCode>
                <c:ptCount val="5"/>
                <c:pt idx="0">
                  <c:v>15045</c:v>
                </c:pt>
                <c:pt idx="1">
                  <c:v>14167</c:v>
                </c:pt>
                <c:pt idx="2">
                  <c:v>14831</c:v>
                </c:pt>
                <c:pt idx="3">
                  <c:v>15358</c:v>
                </c:pt>
                <c:pt idx="4">
                  <c:v>15960</c:v>
                </c:pt>
              </c:numCache>
            </c:numRef>
          </c:val>
        </c:ser>
        <c:ser>
          <c:idx val="4"/>
          <c:order val="4"/>
          <c:tx>
            <c:strRef>
              <c:f>'Table 3.3'!$A$46</c:f>
              <c:strCache>
                <c:ptCount val="1"/>
                <c:pt idx="0">
                  <c:v>Corporation Tax</c:v>
                </c:pt>
              </c:strCache>
            </c:strRef>
          </c:tx>
          <c:cat>
            <c:strRef>
              <c:f>'Table 3.3'!$B$41:$F$41</c:f>
              <c:strCache>
                <c:ptCount val="5"/>
                <c:pt idx="0">
                  <c:v>2008-09</c:v>
                </c:pt>
                <c:pt idx="1">
                  <c:v>2009-10</c:v>
                </c:pt>
                <c:pt idx="2">
                  <c:v>2010-11</c:v>
                </c:pt>
                <c:pt idx="3">
                  <c:v>2011-12</c:v>
                </c:pt>
                <c:pt idx="4">
                  <c:v>2012-13</c:v>
                </c:pt>
              </c:strCache>
            </c:strRef>
          </c:cat>
          <c:val>
            <c:numRef>
              <c:f>'Table 3.3'!$B$46:$F$46</c:f>
              <c:numCache>
                <c:formatCode>#,##0</c:formatCode>
                <c:ptCount val="5"/>
                <c:pt idx="0">
                  <c:v>2816</c:v>
                </c:pt>
                <c:pt idx="1">
                  <c:v>2535</c:v>
                </c:pt>
                <c:pt idx="2">
                  <c:v>2787</c:v>
                </c:pt>
                <c:pt idx="3">
                  <c:v>2762</c:v>
                </c:pt>
                <c:pt idx="4">
                  <c:v>2872</c:v>
                </c:pt>
              </c:numCache>
            </c:numRef>
          </c:val>
        </c:ser>
        <c:ser>
          <c:idx val="5"/>
          <c:order val="5"/>
          <c:tx>
            <c:strRef>
              <c:f>'Table 3.3'!$A$47</c:f>
              <c:strCache>
                <c:ptCount val="1"/>
                <c:pt idx="0">
                  <c:v>North Sea Oil</c:v>
                </c:pt>
              </c:strCache>
            </c:strRef>
          </c:tx>
          <c:spPr>
            <a:solidFill>
              <a:srgbClr val="FF0000"/>
            </a:solidFill>
            <a:ln w="25400">
              <a:noFill/>
            </a:ln>
          </c:spPr>
          <c:cat>
            <c:strRef>
              <c:f>'Table 3.3'!$B$41:$F$41</c:f>
              <c:strCache>
                <c:ptCount val="5"/>
                <c:pt idx="0">
                  <c:v>2008-09</c:v>
                </c:pt>
                <c:pt idx="1">
                  <c:v>2009-10</c:v>
                </c:pt>
                <c:pt idx="2">
                  <c:v>2010-11</c:v>
                </c:pt>
                <c:pt idx="3">
                  <c:v>2011-12</c:v>
                </c:pt>
                <c:pt idx="4">
                  <c:v>2012-13</c:v>
                </c:pt>
              </c:strCache>
            </c:strRef>
          </c:cat>
          <c:val>
            <c:numRef>
              <c:f>'Table 3.3'!$B$47:$F$47</c:f>
              <c:numCache>
                <c:formatCode>#,##0</c:formatCode>
                <c:ptCount val="5"/>
                <c:pt idx="0">
                  <c:v>11577</c:v>
                </c:pt>
                <c:pt idx="1">
                  <c:v>5679</c:v>
                </c:pt>
                <c:pt idx="2">
                  <c:v>7454</c:v>
                </c:pt>
                <c:pt idx="3">
                  <c:v>10000</c:v>
                </c:pt>
                <c:pt idx="4">
                  <c:v>5581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317632"/>
        <c:axId val="34865152"/>
      </c:areaChart>
      <c:lineChart>
        <c:grouping val="standard"/>
        <c:varyColors val="0"/>
        <c:ser>
          <c:idx val="6"/>
          <c:order val="6"/>
          <c:tx>
            <c:strRef>
              <c:f>'Table 3.3'!$A$48</c:f>
              <c:strCache>
                <c:ptCount val="1"/>
                <c:pt idx="0">
                  <c:v>Total Managed Expenditure</c:v>
                </c:pt>
              </c:strCache>
            </c:strRef>
          </c:tx>
          <c:spPr>
            <a:ln>
              <a:solidFill>
                <a:schemeClr val="tx2"/>
              </a:solidFill>
            </a:ln>
          </c:spPr>
          <c:marker>
            <c:spPr>
              <a:solidFill>
                <a:schemeClr val="tx2"/>
              </a:solidFill>
            </c:spPr>
          </c:marker>
          <c:cat>
            <c:strRef>
              <c:f>'Table 3.3'!$B$41:$F$41</c:f>
              <c:strCache>
                <c:ptCount val="5"/>
                <c:pt idx="0">
                  <c:v>2008-09</c:v>
                </c:pt>
                <c:pt idx="1">
                  <c:v>2009-10</c:v>
                </c:pt>
                <c:pt idx="2">
                  <c:v>2010-11</c:v>
                </c:pt>
                <c:pt idx="3">
                  <c:v>2011-12</c:v>
                </c:pt>
                <c:pt idx="4">
                  <c:v>2012-13</c:v>
                </c:pt>
              </c:strCache>
            </c:strRef>
          </c:cat>
          <c:val>
            <c:numRef>
              <c:f>'Table 3.3'!$B$48:$F$48</c:f>
              <c:numCache>
                <c:formatCode>#,##0</c:formatCode>
                <c:ptCount val="5"/>
                <c:pt idx="0">
                  <c:v>59440</c:v>
                </c:pt>
                <c:pt idx="1">
                  <c:v>62087</c:v>
                </c:pt>
                <c:pt idx="2">
                  <c:v>64095</c:v>
                </c:pt>
                <c:pt idx="3">
                  <c:v>64869</c:v>
                </c:pt>
                <c:pt idx="4">
                  <c:v>65205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317632"/>
        <c:axId val="34865152"/>
      </c:lineChart>
      <c:catAx>
        <c:axId val="37317632"/>
        <c:scaling>
          <c:orientation val="minMax"/>
        </c:scaling>
        <c:delete val="0"/>
        <c:axPos val="b"/>
        <c:majorTickMark val="out"/>
        <c:minorTickMark val="none"/>
        <c:tickLblPos val="nextTo"/>
        <c:crossAx val="34865152"/>
        <c:crosses val="autoZero"/>
        <c:auto val="1"/>
        <c:lblAlgn val="ctr"/>
        <c:lblOffset val="100"/>
        <c:noMultiLvlLbl val="0"/>
      </c:catAx>
      <c:valAx>
        <c:axId val="3486515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Revenue/Spending (£m)</a:t>
                </a:r>
              </a:p>
            </c:rich>
          </c:tx>
          <c:overlay val="0"/>
        </c:title>
        <c:numFmt formatCode="#,##0" sourceLinked="1"/>
        <c:majorTickMark val="out"/>
        <c:minorTickMark val="none"/>
        <c:tickLblPos val="nextTo"/>
        <c:crossAx val="37317632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100"/>
          </a:pPr>
          <a:endParaRPr lang="fr-FR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/>
              <a:t>Importance of Scotland's history</a:t>
            </a:r>
          </a:p>
        </c:rich>
      </c:tx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Sheet1!$D$91</c:f>
              <c:strCache>
                <c:ptCount val="1"/>
                <c:pt idx="0">
                  <c:v>Yes to independence</c:v>
                </c:pt>
              </c:strCache>
            </c:strRef>
          </c:tx>
          <c:spPr>
            <a:pattFill prst="dkUpDiag">
              <a:fgClr>
                <a:srgbClr val="000000"/>
              </a:fgClr>
              <a:bgClr>
                <a:srgbClr val="FFFFFF"/>
              </a:bgClr>
            </a:pattFill>
            <a:ln w="19050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Sheet1!$L$93:$L$103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cat>
          <c:val>
            <c:numRef>
              <c:f>Sheet1!$R$93:$R$103</c:f>
              <c:numCache>
                <c:formatCode>0%</c:formatCode>
                <c:ptCount val="11"/>
                <c:pt idx="0">
                  <c:v>7.7380952380952384E-2</c:v>
                </c:pt>
                <c:pt idx="1">
                  <c:v>1.6369047619047623E-2</c:v>
                </c:pt>
                <c:pt idx="2">
                  <c:v>4.0178571428571425E-2</c:v>
                </c:pt>
                <c:pt idx="3">
                  <c:v>2.5297619047619058E-2</c:v>
                </c:pt>
                <c:pt idx="4">
                  <c:v>2.9761904761904774E-2</c:v>
                </c:pt>
                <c:pt idx="5">
                  <c:v>0.14136904761904764</c:v>
                </c:pt>
                <c:pt idx="6">
                  <c:v>6.25E-2</c:v>
                </c:pt>
                <c:pt idx="7">
                  <c:v>8.6309523809523767E-2</c:v>
                </c:pt>
                <c:pt idx="8">
                  <c:v>0.12053571428571433</c:v>
                </c:pt>
                <c:pt idx="9">
                  <c:v>8.6309523809523767E-2</c:v>
                </c:pt>
                <c:pt idx="10">
                  <c:v>0.31398809523809551</c:v>
                </c:pt>
              </c:numCache>
            </c:numRef>
          </c:val>
        </c:ser>
        <c:ser>
          <c:idx val="1"/>
          <c:order val="1"/>
          <c:tx>
            <c:strRef>
              <c:f>Sheet1!$E$91</c:f>
              <c:strCache>
                <c:ptCount val="1"/>
                <c:pt idx="0">
                  <c:v>No to independence</c:v>
                </c:pt>
              </c:strCache>
            </c:strRef>
          </c:tx>
          <c:spPr>
            <a:solidFill>
              <a:srgbClr val="FFFFFF"/>
            </a:solidFill>
            <a:ln w="19050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Sheet1!$L$93:$L$103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cat>
          <c:val>
            <c:numRef>
              <c:f>Sheet1!$S$93:$S$103</c:f>
              <c:numCache>
                <c:formatCode>0%</c:formatCode>
                <c:ptCount val="11"/>
                <c:pt idx="0">
                  <c:v>0.23107177974434612</c:v>
                </c:pt>
                <c:pt idx="1">
                  <c:v>4.1297935103244837E-2</c:v>
                </c:pt>
                <c:pt idx="2">
                  <c:v>6.8829891838741428E-2</c:v>
                </c:pt>
                <c:pt idx="3">
                  <c:v>4.3264503441494573E-2</c:v>
                </c:pt>
                <c:pt idx="4">
                  <c:v>3.9331366764995095E-2</c:v>
                </c:pt>
                <c:pt idx="5">
                  <c:v>0.16322517207472959</c:v>
                </c:pt>
                <c:pt idx="6">
                  <c:v>4.8180924287118974E-2</c:v>
                </c:pt>
                <c:pt idx="7">
                  <c:v>6.1946902654867263E-2</c:v>
                </c:pt>
                <c:pt idx="8">
                  <c:v>7.767944936086528E-2</c:v>
                </c:pt>
                <c:pt idx="9">
                  <c:v>4.031465093411999E-2</c:v>
                </c:pt>
                <c:pt idx="10">
                  <c:v>0.18485742379547696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34964480"/>
        <c:axId val="34868032"/>
      </c:barChart>
      <c:catAx>
        <c:axId val="34964480"/>
        <c:scaling>
          <c:orientation val="minMax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905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b="0">
                <a:latin typeface="Arial"/>
                <a:ea typeface="Arial"/>
                <a:cs typeface="Arial"/>
              </a:defRPr>
            </a:pPr>
            <a:endParaRPr lang="fr-FR"/>
          </a:p>
        </c:txPr>
        <c:crossAx val="34868032"/>
        <c:crosses val="autoZero"/>
        <c:auto val="1"/>
        <c:lblAlgn val="ctr"/>
        <c:lblOffset val="100"/>
        <c:noMultiLvlLbl val="0"/>
      </c:catAx>
      <c:valAx>
        <c:axId val="34868032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spPr>
          <a:ln w="1905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b="0">
                <a:latin typeface="Arial"/>
                <a:ea typeface="Arial"/>
                <a:cs typeface="Arial"/>
              </a:defRPr>
            </a:pPr>
            <a:endParaRPr lang="fr-FR"/>
          </a:p>
        </c:txPr>
        <c:crossAx val="34964480"/>
        <c:crosses val="autoZero"/>
        <c:crossBetween val="between"/>
      </c:valAx>
      <c:spPr>
        <a:solidFill>
          <a:srgbClr val="FFFFFF"/>
        </a:solidFill>
        <a:ln w="19050">
          <a:prstDash val="solid"/>
        </a:ln>
      </c:spPr>
    </c:plotArea>
    <c:legend>
      <c:legendPos val="b"/>
      <c:overlay val="0"/>
    </c:legend>
    <c:plotVisOnly val="1"/>
    <c:dispBlanksAs val="gap"/>
    <c:showDLblsOverMax val="0"/>
  </c:chart>
  <c:spPr>
    <a:solidFill>
      <a:srgbClr val="FFFFFF"/>
    </a:solidFill>
    <a:ln w="19050" cap="flat" cmpd="sng" algn="ctr">
      <a:noFill/>
      <a:prstDash val="solid"/>
      <a:round/>
    </a:ln>
    <a:effectLst/>
    <a:extLst>
      <a:ext uri="{91240B29-F687-4F45-9708-019B960494DF}">
        <a14:hiddenLine xmlns:a14="http://schemas.microsoft.com/office/drawing/2010/main" w="19050" cap="flat" cmpd="sng" algn="ctr">
          <a:solidFill>
            <a:srgbClr val="000000"/>
          </a:solidFill>
          <a:prstDash val="solid"/>
          <a:round/>
        </a14:hiddenLine>
      </a:ext>
    </a:extLst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/>
              <a:t>Importance of oil revenues</a:t>
            </a:r>
          </a:p>
        </c:rich>
      </c:tx>
      <c:layout>
        <c:manualLayout>
          <c:xMode val="edge"/>
          <c:yMode val="edge"/>
          <c:x val="0.21333160950220212"/>
          <c:y val="5.9440069991251093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7.4397938075537198E-2"/>
          <c:y val="3.104155730533684E-2"/>
          <c:w val="0.90229697717870039"/>
          <c:h val="0.757396325459317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Sheet1!$D$130</c:f>
              <c:strCache>
                <c:ptCount val="1"/>
                <c:pt idx="0">
                  <c:v>Yes to independence</c:v>
                </c:pt>
              </c:strCache>
            </c:strRef>
          </c:tx>
          <c:spPr>
            <a:pattFill prst="dkUpDiag">
              <a:fgClr>
                <a:srgbClr val="000000"/>
              </a:fgClr>
              <a:bgClr>
                <a:srgbClr val="FFFFFF"/>
              </a:bgClr>
            </a:pattFill>
            <a:ln w="19050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Sheet1!$L$93:$L$103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cat>
          <c:val>
            <c:numRef>
              <c:f>Sheet1!$Q$132:$Q$142</c:f>
              <c:numCache>
                <c:formatCode>0%</c:formatCode>
                <c:ptCount val="11"/>
                <c:pt idx="0">
                  <c:v>3.2305433186490456E-2</c:v>
                </c:pt>
                <c:pt idx="1">
                  <c:v>4.4052863436123387E-3</c:v>
                </c:pt>
                <c:pt idx="2">
                  <c:v>1.1747430249632906E-2</c:v>
                </c:pt>
                <c:pt idx="3">
                  <c:v>1.7621145374449341E-2</c:v>
                </c:pt>
                <c:pt idx="4">
                  <c:v>1.6152716593245228E-2</c:v>
                </c:pt>
                <c:pt idx="5">
                  <c:v>9.6916299559471397E-2</c:v>
                </c:pt>
                <c:pt idx="6">
                  <c:v>6.6079295154185022E-2</c:v>
                </c:pt>
                <c:pt idx="7">
                  <c:v>0.10572687224669612</c:v>
                </c:pt>
                <c:pt idx="8">
                  <c:v>0.13950073421439066</c:v>
                </c:pt>
                <c:pt idx="9">
                  <c:v>0.11600587371512484</c:v>
                </c:pt>
                <c:pt idx="10">
                  <c:v>0.39353891336270219</c:v>
                </c:pt>
              </c:numCache>
            </c:numRef>
          </c:val>
        </c:ser>
        <c:ser>
          <c:idx val="1"/>
          <c:order val="1"/>
          <c:tx>
            <c:strRef>
              <c:f>Sheet1!$E$130</c:f>
              <c:strCache>
                <c:ptCount val="1"/>
                <c:pt idx="0">
                  <c:v>No to independence</c:v>
                </c:pt>
              </c:strCache>
            </c:strRef>
          </c:tx>
          <c:spPr>
            <a:solidFill>
              <a:srgbClr val="FFFFFF"/>
            </a:solidFill>
            <a:ln w="19050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Sheet1!$L$93:$L$103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cat>
          <c:val>
            <c:numRef>
              <c:f>Sheet1!$R$132:$R$142</c:f>
              <c:numCache>
                <c:formatCode>0%</c:formatCode>
                <c:ptCount val="11"/>
                <c:pt idx="0">
                  <c:v>7.2927072927072928E-2</c:v>
                </c:pt>
                <c:pt idx="1">
                  <c:v>8.9910089910090005E-3</c:v>
                </c:pt>
                <c:pt idx="2">
                  <c:v>3.3966033966033968E-2</c:v>
                </c:pt>
                <c:pt idx="3">
                  <c:v>3.1968031968031968E-2</c:v>
                </c:pt>
                <c:pt idx="4">
                  <c:v>2.9970029970029979E-2</c:v>
                </c:pt>
                <c:pt idx="5">
                  <c:v>0.13586413586413595</c:v>
                </c:pt>
                <c:pt idx="6">
                  <c:v>7.3926073926073921E-2</c:v>
                </c:pt>
                <c:pt idx="7">
                  <c:v>8.7912087912087933E-2</c:v>
                </c:pt>
                <c:pt idx="8">
                  <c:v>0.11788211788211789</c:v>
                </c:pt>
                <c:pt idx="9">
                  <c:v>8.8911088911088954E-2</c:v>
                </c:pt>
                <c:pt idx="10">
                  <c:v>0.31768231768231786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34963968"/>
        <c:axId val="34869760"/>
      </c:barChart>
      <c:catAx>
        <c:axId val="34963968"/>
        <c:scaling>
          <c:orientation val="minMax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1905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b="0">
                <a:latin typeface="Arial"/>
                <a:ea typeface="Arial"/>
                <a:cs typeface="Arial"/>
              </a:defRPr>
            </a:pPr>
            <a:endParaRPr lang="fr-FR"/>
          </a:p>
        </c:txPr>
        <c:crossAx val="34869760"/>
        <c:crosses val="autoZero"/>
        <c:auto val="1"/>
        <c:lblAlgn val="ctr"/>
        <c:lblOffset val="100"/>
        <c:noMultiLvlLbl val="0"/>
      </c:catAx>
      <c:valAx>
        <c:axId val="34869760"/>
        <c:scaling>
          <c:orientation val="minMax"/>
          <c:max val="0.4"/>
          <c:min val="0"/>
        </c:scaling>
        <c:delete val="0"/>
        <c:axPos val="l"/>
        <c:numFmt formatCode="0%" sourceLinked="1"/>
        <c:majorTickMark val="out"/>
        <c:minorTickMark val="none"/>
        <c:tickLblPos val="nextTo"/>
        <c:spPr>
          <a:ln w="1905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b="0">
                <a:latin typeface="Arial"/>
                <a:ea typeface="Arial"/>
                <a:cs typeface="Arial"/>
              </a:defRPr>
            </a:pPr>
            <a:endParaRPr lang="fr-FR"/>
          </a:p>
        </c:txPr>
        <c:crossAx val="34963968"/>
        <c:crosses val="autoZero"/>
        <c:crossBetween val="between"/>
      </c:valAx>
      <c:spPr>
        <a:solidFill>
          <a:srgbClr val="FFFFFF"/>
        </a:solidFill>
        <a:ln w="19050">
          <a:prstDash val="solid"/>
        </a:ln>
      </c:spPr>
    </c:plotArea>
    <c:legend>
      <c:legendPos val="b"/>
      <c:layout>
        <c:manualLayout>
          <c:xMode val="edge"/>
          <c:yMode val="edge"/>
          <c:x val="9.0708160950220246E-2"/>
          <c:y val="0.86150786197596829"/>
          <c:w val="0.81222774589616942"/>
          <c:h val="0.13400322666088757"/>
        </c:manualLayout>
      </c:layout>
      <c:overlay val="0"/>
    </c:legend>
    <c:plotVisOnly val="1"/>
    <c:dispBlanksAs val="gap"/>
    <c:showDLblsOverMax val="0"/>
  </c:chart>
  <c:spPr>
    <a:solidFill>
      <a:srgbClr val="FFFFFF"/>
    </a:solidFill>
    <a:ln w="19050" cap="flat" cmpd="sng" algn="ctr">
      <a:noFill/>
      <a:prstDash val="solid"/>
      <a:round/>
    </a:ln>
    <a:effectLst/>
    <a:extLst>
      <a:ext uri="{91240B29-F687-4F45-9708-019B960494DF}">
        <a14:hiddenLine xmlns:a14="http://schemas.microsoft.com/office/drawing/2010/main" w="19050" cap="flat" cmpd="sng" algn="ctr">
          <a:solidFill>
            <a:srgbClr val="000000"/>
          </a:solidFill>
          <a:prstDash val="solid"/>
          <a:round/>
        </a14:hiddenLine>
      </a:ext>
    </a:extLst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/>
              <a:t>Government welfare policies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pattFill prst="dkDnDiag">
              <a:fgClr>
                <a:srgbClr val="D0D0D0"/>
              </a:fgClr>
              <a:bgClr>
                <a:srgbClr val="FFFFFF"/>
              </a:bgClr>
            </a:pattFill>
            <a:ln w="19050">
              <a:solidFill>
                <a:srgbClr val="0000FF"/>
              </a:solidFill>
              <a:prstDash val="solid"/>
            </a:ln>
          </c:spPr>
          <c:invertIfNegative val="0"/>
          <c:cat>
            <c:strRef>
              <c:f>Sheet1!$A$455:$A$466</c:f>
              <c:strCache>
                <c:ptCount val="12"/>
                <c:pt idx="0">
                  <c:v>0 - not at all important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10 - extremely important</c:v>
                </c:pt>
                <c:pt idx="11">
                  <c:v>Don't know</c:v>
                </c:pt>
              </c:strCache>
            </c:strRef>
          </c:cat>
          <c:val>
            <c:numRef>
              <c:f>Sheet1!$C$455:$C$466</c:f>
              <c:numCache>
                <c:formatCode>General</c:formatCode>
                <c:ptCount val="12"/>
                <c:pt idx="0">
                  <c:v>3.58</c:v>
                </c:pt>
                <c:pt idx="1">
                  <c:v>0.34</c:v>
                </c:pt>
                <c:pt idx="2">
                  <c:v>0.79</c:v>
                </c:pt>
                <c:pt idx="3">
                  <c:v>1.47</c:v>
                </c:pt>
                <c:pt idx="4">
                  <c:v>1.57</c:v>
                </c:pt>
                <c:pt idx="5">
                  <c:v>8.5399999999999991</c:v>
                </c:pt>
                <c:pt idx="6">
                  <c:v>4.5199999999999996</c:v>
                </c:pt>
                <c:pt idx="7">
                  <c:v>9.67</c:v>
                </c:pt>
                <c:pt idx="8">
                  <c:v>13.45</c:v>
                </c:pt>
                <c:pt idx="9">
                  <c:v>10.55</c:v>
                </c:pt>
                <c:pt idx="10">
                  <c:v>37.46</c:v>
                </c:pt>
                <c:pt idx="11">
                  <c:v>8.0500000000000007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34964992"/>
        <c:axId val="34872640"/>
      </c:barChart>
      <c:catAx>
        <c:axId val="34964992"/>
        <c:scaling>
          <c:orientation val="minMax"/>
        </c:scaling>
        <c:delete val="0"/>
        <c:axPos val="b"/>
        <c:numFmt formatCode="0.0" sourceLinked="0"/>
        <c:majorTickMark val="out"/>
        <c:minorTickMark val="none"/>
        <c:tickLblPos val="nextTo"/>
        <c:spPr>
          <a:ln w="1905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b="0">
                <a:latin typeface="Arial"/>
                <a:ea typeface="Arial"/>
                <a:cs typeface="Arial"/>
              </a:defRPr>
            </a:pPr>
            <a:endParaRPr lang="fr-FR"/>
          </a:p>
        </c:txPr>
        <c:crossAx val="34872640"/>
        <c:crosses val="autoZero"/>
        <c:auto val="1"/>
        <c:lblAlgn val="ctr"/>
        <c:lblOffset val="100"/>
        <c:noMultiLvlLbl val="0"/>
      </c:catAx>
      <c:valAx>
        <c:axId val="3487264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>
                    <a:latin typeface="Arial"/>
                  </a:defRPr>
                </a:pPr>
                <a:r>
                  <a:rPr lang="en-US">
                    <a:latin typeface="Arial"/>
                  </a:rPr>
                  <a:t>Percent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ln w="1905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b="0">
                <a:latin typeface="Arial"/>
                <a:ea typeface="Arial"/>
                <a:cs typeface="Arial"/>
              </a:defRPr>
            </a:pPr>
            <a:endParaRPr lang="fr-FR"/>
          </a:p>
        </c:txPr>
        <c:crossAx val="34964992"/>
        <c:crosses val="autoZero"/>
        <c:crossBetween val="between"/>
      </c:valAx>
      <c:spPr>
        <a:solidFill>
          <a:srgbClr val="FFFFFF"/>
        </a:solidFill>
        <a:ln w="19050"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19050" cap="flat" cmpd="sng" algn="ctr">
      <a:noFill/>
      <a:prstDash val="solid"/>
      <a:round/>
    </a:ln>
    <a:effectLst/>
    <a:extLst>
      <a:ext uri="{91240B29-F687-4F45-9708-019B960494DF}">
        <a14:hiddenLine xmlns:a14="http://schemas.microsoft.com/office/drawing/2010/main" w="19050" cap="flat" cmpd="sng" algn="ctr">
          <a:solidFill>
            <a:srgbClr val="000000"/>
          </a:solidFill>
          <a:prstDash val="solid"/>
          <a:round/>
        </a14:hiddenLine>
      </a:ext>
    </a:extLst>
  </c:spPr>
  <c:txPr>
    <a:bodyPr/>
    <a:lstStyle/>
    <a:p>
      <a:pPr>
        <a:defRPr sz="1000">
          <a:latin typeface="Arial"/>
          <a:ea typeface="Arial"/>
          <a:cs typeface="Arial"/>
        </a:defRPr>
      </a:pPr>
      <a:endParaRPr lang="fr-F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/>
              <a:t>UK government defence policies including Trident</a:t>
            </a:r>
          </a:p>
        </c:rich>
      </c:tx>
      <c:layout>
        <c:manualLayout>
          <c:xMode val="edge"/>
          <c:yMode val="edge"/>
          <c:x val="0.1017707786526684"/>
          <c:y val="2.7777777777777776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pattFill prst="dkDnDiag">
              <a:fgClr>
                <a:srgbClr val="D0D0D0"/>
              </a:fgClr>
              <a:bgClr>
                <a:srgbClr val="FFFFFF"/>
              </a:bgClr>
            </a:pattFill>
            <a:ln w="19050">
              <a:solidFill>
                <a:srgbClr val="0000FF"/>
              </a:solidFill>
              <a:prstDash val="solid"/>
            </a:ln>
          </c:spPr>
          <c:invertIfNegative val="0"/>
          <c:cat>
            <c:strRef>
              <c:f>Sheet1!$A$470:$A$481</c:f>
              <c:strCache>
                <c:ptCount val="12"/>
                <c:pt idx="0">
                  <c:v>0 - not at all important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10 - extremely important</c:v>
                </c:pt>
                <c:pt idx="11">
                  <c:v>Don't know</c:v>
                </c:pt>
              </c:strCache>
            </c:strRef>
          </c:cat>
          <c:val>
            <c:numRef>
              <c:f>Sheet1!$C$470:$C$481</c:f>
              <c:numCache>
                <c:formatCode>General</c:formatCode>
                <c:ptCount val="12"/>
                <c:pt idx="0">
                  <c:v>6.92</c:v>
                </c:pt>
                <c:pt idx="1">
                  <c:v>1.08</c:v>
                </c:pt>
                <c:pt idx="2">
                  <c:v>1.57</c:v>
                </c:pt>
                <c:pt idx="3">
                  <c:v>2.2599999999999998</c:v>
                </c:pt>
                <c:pt idx="4">
                  <c:v>2.99</c:v>
                </c:pt>
                <c:pt idx="5">
                  <c:v>10.26</c:v>
                </c:pt>
                <c:pt idx="6">
                  <c:v>5.65</c:v>
                </c:pt>
                <c:pt idx="7">
                  <c:v>9.4700000000000006</c:v>
                </c:pt>
                <c:pt idx="8">
                  <c:v>10.11</c:v>
                </c:pt>
                <c:pt idx="9">
                  <c:v>8.84</c:v>
                </c:pt>
                <c:pt idx="10">
                  <c:v>30.98</c:v>
                </c:pt>
                <c:pt idx="11">
                  <c:v>9.8699999999999992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34965504"/>
        <c:axId val="34907264"/>
      </c:barChart>
      <c:catAx>
        <c:axId val="34965504"/>
        <c:scaling>
          <c:orientation val="minMax"/>
        </c:scaling>
        <c:delete val="0"/>
        <c:axPos val="b"/>
        <c:numFmt formatCode="0.0" sourceLinked="0"/>
        <c:majorTickMark val="out"/>
        <c:minorTickMark val="none"/>
        <c:tickLblPos val="nextTo"/>
        <c:spPr>
          <a:ln w="1905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b="0">
                <a:latin typeface="Arial"/>
                <a:ea typeface="Arial"/>
                <a:cs typeface="Arial"/>
              </a:defRPr>
            </a:pPr>
            <a:endParaRPr lang="fr-FR"/>
          </a:p>
        </c:txPr>
        <c:crossAx val="34907264"/>
        <c:crosses val="autoZero"/>
        <c:auto val="1"/>
        <c:lblAlgn val="ctr"/>
        <c:lblOffset val="100"/>
        <c:noMultiLvlLbl val="0"/>
      </c:catAx>
      <c:valAx>
        <c:axId val="3490726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>
                    <a:latin typeface="Arial"/>
                  </a:defRPr>
                </a:pPr>
                <a:r>
                  <a:rPr lang="en-US">
                    <a:latin typeface="Arial"/>
                  </a:rPr>
                  <a:t>Percent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ln w="1905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b="0">
                <a:latin typeface="Arial"/>
                <a:ea typeface="Arial"/>
                <a:cs typeface="Arial"/>
              </a:defRPr>
            </a:pPr>
            <a:endParaRPr lang="fr-FR"/>
          </a:p>
        </c:txPr>
        <c:crossAx val="34965504"/>
        <c:crosses val="autoZero"/>
        <c:crossBetween val="between"/>
      </c:valAx>
      <c:spPr>
        <a:solidFill>
          <a:srgbClr val="FFFFFF"/>
        </a:solidFill>
        <a:ln w="19050"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19050" cap="flat" cmpd="sng" algn="ctr">
      <a:noFill/>
      <a:prstDash val="solid"/>
      <a:round/>
    </a:ln>
    <a:effectLst/>
    <a:extLst>
      <a:ext uri="{91240B29-F687-4F45-9708-019B960494DF}">
        <a14:hiddenLine xmlns:a14="http://schemas.microsoft.com/office/drawing/2010/main" w="19050" cap="flat" cmpd="sng" algn="ctr">
          <a:solidFill>
            <a:srgbClr val="000000"/>
          </a:solidFill>
          <a:prstDash val="solid"/>
          <a:round/>
        </a14:hiddenLine>
      </a:ext>
    </a:extLst>
  </c:spPr>
  <c:txPr>
    <a:bodyPr/>
    <a:lstStyle/>
    <a:p>
      <a:pPr>
        <a:defRPr sz="1000">
          <a:latin typeface="Arial"/>
          <a:ea typeface="Arial"/>
          <a:cs typeface="Arial"/>
        </a:defRPr>
      </a:pPr>
      <a:endParaRPr lang="fr-F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/>
              <a:t>How the Scottish economy will fare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pattFill prst="dkDnDiag">
              <a:fgClr>
                <a:srgbClr val="D0D0D0"/>
              </a:fgClr>
              <a:bgClr>
                <a:srgbClr val="FFFFFF"/>
              </a:bgClr>
            </a:pattFill>
            <a:ln w="19050">
              <a:solidFill>
                <a:srgbClr val="0000FF"/>
              </a:solidFill>
              <a:prstDash val="solid"/>
            </a:ln>
          </c:spPr>
          <c:invertIfNegative val="0"/>
          <c:cat>
            <c:strRef>
              <c:f>Sheet1!$A$500:$A$511</c:f>
              <c:strCache>
                <c:ptCount val="12"/>
                <c:pt idx="0">
                  <c:v>0 - not at all important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10 - extremely important</c:v>
                </c:pt>
                <c:pt idx="11">
                  <c:v>Don't know</c:v>
                </c:pt>
              </c:strCache>
            </c:strRef>
          </c:cat>
          <c:val>
            <c:numRef>
              <c:f>Sheet1!$C$500:$C$511</c:f>
              <c:numCache>
                <c:formatCode>General</c:formatCode>
                <c:ptCount val="12"/>
                <c:pt idx="0">
                  <c:v>2.16</c:v>
                </c:pt>
                <c:pt idx="1">
                  <c:v>0.25</c:v>
                </c:pt>
                <c:pt idx="2">
                  <c:v>0.49</c:v>
                </c:pt>
                <c:pt idx="3">
                  <c:v>0.49</c:v>
                </c:pt>
                <c:pt idx="4">
                  <c:v>1.23</c:v>
                </c:pt>
                <c:pt idx="5">
                  <c:v>5.15</c:v>
                </c:pt>
                <c:pt idx="6">
                  <c:v>3.83</c:v>
                </c:pt>
                <c:pt idx="7">
                  <c:v>8.5399999999999991</c:v>
                </c:pt>
                <c:pt idx="8">
                  <c:v>12.81</c:v>
                </c:pt>
                <c:pt idx="9">
                  <c:v>13.21</c:v>
                </c:pt>
                <c:pt idx="10">
                  <c:v>43.94</c:v>
                </c:pt>
                <c:pt idx="11">
                  <c:v>7.9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34966016"/>
        <c:axId val="34908992"/>
      </c:barChart>
      <c:catAx>
        <c:axId val="34966016"/>
        <c:scaling>
          <c:orientation val="minMax"/>
        </c:scaling>
        <c:delete val="0"/>
        <c:axPos val="b"/>
        <c:numFmt formatCode="0.0" sourceLinked="0"/>
        <c:majorTickMark val="out"/>
        <c:minorTickMark val="none"/>
        <c:tickLblPos val="nextTo"/>
        <c:spPr>
          <a:ln w="1905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b="0">
                <a:latin typeface="Arial"/>
                <a:ea typeface="Arial"/>
                <a:cs typeface="Arial"/>
              </a:defRPr>
            </a:pPr>
            <a:endParaRPr lang="fr-FR"/>
          </a:p>
        </c:txPr>
        <c:crossAx val="34908992"/>
        <c:crosses val="autoZero"/>
        <c:auto val="1"/>
        <c:lblAlgn val="ctr"/>
        <c:lblOffset val="100"/>
        <c:noMultiLvlLbl val="0"/>
      </c:catAx>
      <c:valAx>
        <c:axId val="3490899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>
                    <a:latin typeface="Arial"/>
                  </a:defRPr>
                </a:pPr>
                <a:r>
                  <a:rPr lang="en-US">
                    <a:latin typeface="Arial"/>
                  </a:rPr>
                  <a:t>Percent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ln w="1905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b="0">
                <a:latin typeface="Arial"/>
                <a:ea typeface="Arial"/>
                <a:cs typeface="Arial"/>
              </a:defRPr>
            </a:pPr>
            <a:endParaRPr lang="fr-FR"/>
          </a:p>
        </c:txPr>
        <c:crossAx val="34966016"/>
        <c:crosses val="autoZero"/>
        <c:crossBetween val="between"/>
      </c:valAx>
      <c:spPr>
        <a:solidFill>
          <a:srgbClr val="FFFFFF"/>
        </a:solidFill>
        <a:ln w="19050"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19050" cap="flat" cmpd="sng" algn="ctr">
      <a:noFill/>
      <a:prstDash val="solid"/>
      <a:round/>
    </a:ln>
    <a:effectLst/>
    <a:extLst>
      <a:ext uri="{91240B29-F687-4F45-9708-019B960494DF}">
        <a14:hiddenLine xmlns:a14="http://schemas.microsoft.com/office/drawing/2010/main" w="19050" cap="flat" cmpd="sng" algn="ctr">
          <a:solidFill>
            <a:srgbClr val="000000"/>
          </a:solidFill>
          <a:prstDash val="solid"/>
          <a:round/>
        </a14:hiddenLine>
      </a:ext>
    </a:extLst>
  </c:spPr>
  <c:txPr>
    <a:bodyPr/>
    <a:lstStyle/>
    <a:p>
      <a:pPr>
        <a:defRPr sz="1000">
          <a:latin typeface="Arial"/>
          <a:ea typeface="Arial"/>
          <a:cs typeface="Arial"/>
        </a:defRPr>
      </a:pPr>
      <a:endParaRPr lang="fr-F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/>
              <a:t>Your support for a political party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pattFill prst="dkDnDiag">
              <a:fgClr>
                <a:srgbClr val="D0D0D0"/>
              </a:fgClr>
              <a:bgClr>
                <a:srgbClr val="FFFFFF"/>
              </a:bgClr>
            </a:pattFill>
            <a:ln w="19050">
              <a:solidFill>
                <a:srgbClr val="0000FF"/>
              </a:solidFill>
              <a:prstDash val="solid"/>
            </a:ln>
          </c:spPr>
          <c:invertIfNegative val="0"/>
          <c:cat>
            <c:strRef>
              <c:f>Sheet1!$A$545:$A$556</c:f>
              <c:strCache>
                <c:ptCount val="12"/>
                <c:pt idx="0">
                  <c:v>0 - not at all important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10 - extremely important</c:v>
                </c:pt>
                <c:pt idx="11">
                  <c:v>Don't know</c:v>
                </c:pt>
              </c:strCache>
            </c:strRef>
          </c:cat>
          <c:val>
            <c:numRef>
              <c:f>Sheet1!$C$545:$C$556</c:f>
              <c:numCache>
                <c:formatCode>General</c:formatCode>
                <c:ptCount val="12"/>
                <c:pt idx="0">
                  <c:v>16.64</c:v>
                </c:pt>
                <c:pt idx="1">
                  <c:v>2.9</c:v>
                </c:pt>
                <c:pt idx="2">
                  <c:v>3.88</c:v>
                </c:pt>
                <c:pt idx="3">
                  <c:v>2.8</c:v>
                </c:pt>
                <c:pt idx="4">
                  <c:v>3.68</c:v>
                </c:pt>
                <c:pt idx="5">
                  <c:v>17.77</c:v>
                </c:pt>
                <c:pt idx="6">
                  <c:v>6.58</c:v>
                </c:pt>
                <c:pt idx="7">
                  <c:v>8.25</c:v>
                </c:pt>
                <c:pt idx="8">
                  <c:v>7.66</c:v>
                </c:pt>
                <c:pt idx="9">
                  <c:v>4.47</c:v>
                </c:pt>
                <c:pt idx="10">
                  <c:v>16.489999999999998</c:v>
                </c:pt>
                <c:pt idx="11">
                  <c:v>8.89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34967040"/>
        <c:axId val="34911296"/>
      </c:barChart>
      <c:catAx>
        <c:axId val="34967040"/>
        <c:scaling>
          <c:orientation val="minMax"/>
        </c:scaling>
        <c:delete val="0"/>
        <c:axPos val="b"/>
        <c:numFmt formatCode="0.0" sourceLinked="0"/>
        <c:majorTickMark val="out"/>
        <c:minorTickMark val="none"/>
        <c:tickLblPos val="nextTo"/>
        <c:spPr>
          <a:ln w="1905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b="0">
                <a:latin typeface="Arial"/>
                <a:ea typeface="Arial"/>
                <a:cs typeface="Arial"/>
              </a:defRPr>
            </a:pPr>
            <a:endParaRPr lang="fr-FR"/>
          </a:p>
        </c:txPr>
        <c:crossAx val="34911296"/>
        <c:crosses val="autoZero"/>
        <c:auto val="1"/>
        <c:lblAlgn val="ctr"/>
        <c:lblOffset val="100"/>
        <c:noMultiLvlLbl val="0"/>
      </c:catAx>
      <c:valAx>
        <c:axId val="3491129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>
                    <a:latin typeface="Arial"/>
                  </a:defRPr>
                </a:pPr>
                <a:r>
                  <a:rPr lang="en-US">
                    <a:latin typeface="Arial"/>
                  </a:rPr>
                  <a:t>Percent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ln w="19050">
            <a:solidFill>
              <a:srgbClr val="000000"/>
            </a:solidFill>
            <a:prstDash val="solid"/>
          </a:ln>
        </c:spPr>
        <c:txPr>
          <a:bodyPr/>
          <a:lstStyle/>
          <a:p>
            <a:pPr>
              <a:defRPr b="0">
                <a:latin typeface="Arial"/>
                <a:ea typeface="Arial"/>
                <a:cs typeface="Arial"/>
              </a:defRPr>
            </a:pPr>
            <a:endParaRPr lang="fr-FR"/>
          </a:p>
        </c:txPr>
        <c:crossAx val="34967040"/>
        <c:crosses val="autoZero"/>
        <c:crossBetween val="between"/>
      </c:valAx>
      <c:spPr>
        <a:solidFill>
          <a:srgbClr val="FFFFFF"/>
        </a:solidFill>
        <a:ln w="19050"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19050" cap="flat" cmpd="sng" algn="ctr">
      <a:noFill/>
      <a:prstDash val="solid"/>
      <a:round/>
    </a:ln>
    <a:effectLst/>
    <a:extLst>
      <a:ext uri="{91240B29-F687-4F45-9708-019B960494DF}">
        <a14:hiddenLine xmlns:a14="http://schemas.microsoft.com/office/drawing/2010/main" w="19050" cap="flat" cmpd="sng" algn="ctr">
          <a:solidFill>
            <a:srgbClr val="000000"/>
          </a:solidFill>
          <a:prstDash val="solid"/>
          <a:round/>
        </a14:hiddenLine>
      </a:ext>
    </a:extLst>
  </c:spPr>
  <c:txPr>
    <a:bodyPr/>
    <a:lstStyle/>
    <a:p>
      <a:pPr>
        <a:defRPr sz="1000">
          <a:latin typeface="Arial"/>
          <a:ea typeface="Arial"/>
          <a:cs typeface="Arial"/>
        </a:defRPr>
      </a:pPr>
      <a:endParaRPr lang="fr-F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/>
              <a:t>Your personal tax situation ..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pattFill prst="dkDnDiag">
              <a:fgClr>
                <a:srgbClr val="D0D0D0"/>
              </a:fgClr>
              <a:bgClr>
                <a:srgbClr val="FFFFFF"/>
              </a:bgClr>
            </a:pattFill>
            <a:ln w="19050">
              <a:solidFill>
                <a:srgbClr val="0000FF"/>
              </a:solidFill>
              <a:prstDash val="solid"/>
            </a:ln>
          </c:spPr>
          <c:invertIfNegative val="0"/>
          <c:cat>
            <c:strRef>
              <c:f>Sheet1!$A$122:$A$125</c:f>
              <c:strCache>
                <c:ptCount val="4"/>
                <c:pt idx="0">
                  <c:v>Worse with independence</c:v>
                </c:pt>
                <c:pt idx="1">
                  <c:v>Stay the same</c:v>
                </c:pt>
                <c:pt idx="2">
                  <c:v>Better with independence</c:v>
                </c:pt>
                <c:pt idx="3">
                  <c:v>Don't know</c:v>
                </c:pt>
              </c:strCache>
            </c:strRef>
          </c:cat>
          <c:val>
            <c:numRef>
              <c:f>Sheet1!$C$122:$C$125</c:f>
              <c:numCache>
                <c:formatCode>General</c:formatCode>
                <c:ptCount val="4"/>
                <c:pt idx="0">
                  <c:v>41.24</c:v>
                </c:pt>
                <c:pt idx="1">
                  <c:v>27.69</c:v>
                </c:pt>
                <c:pt idx="2">
                  <c:v>13.4</c:v>
                </c:pt>
                <c:pt idx="3">
                  <c:v>17.670000000000002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38667264"/>
        <c:axId val="34913600"/>
      </c:barChart>
      <c:catAx>
        <c:axId val="38667264"/>
        <c:scaling>
          <c:orientation val="minMax"/>
        </c:scaling>
        <c:delete val="0"/>
        <c:axPos val="b"/>
        <c:numFmt formatCode="0.0" sourceLinked="0"/>
        <c:majorTickMark val="out"/>
        <c:minorTickMark val="none"/>
        <c:tickLblPos val="nextTo"/>
        <c:spPr>
          <a:ln w="19050">
            <a:solidFill>
              <a:srgbClr val="000000"/>
            </a:solidFill>
            <a:prstDash val="solid"/>
          </a:ln>
        </c:spPr>
        <c:crossAx val="34913600"/>
        <c:crosses val="autoZero"/>
        <c:auto val="1"/>
        <c:lblAlgn val="ctr"/>
        <c:lblOffset val="100"/>
        <c:noMultiLvlLbl val="0"/>
      </c:catAx>
      <c:valAx>
        <c:axId val="3491360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ln w="19050">
            <a:solidFill>
              <a:srgbClr val="000000"/>
            </a:solidFill>
            <a:prstDash val="solid"/>
          </a:ln>
        </c:spPr>
        <c:crossAx val="38667264"/>
        <c:crosses val="autoZero"/>
        <c:crossBetween val="between"/>
      </c:valAx>
      <c:spPr>
        <a:solidFill>
          <a:srgbClr val="FFFFFF"/>
        </a:solidFill>
        <a:ln w="19050"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19050" cap="flat" cmpd="sng" algn="ctr">
      <a:noFill/>
      <a:prstDash val="solid"/>
      <a:round/>
    </a:ln>
    <a:effectLst/>
    <a:extLst>
      <a:ext uri="{91240B29-F687-4F45-9708-019B960494DF}">
        <a14:hiddenLine xmlns:a14="http://schemas.microsoft.com/office/drawing/2010/main" w="19050" cap="flat" cmpd="sng" algn="ctr">
          <a:solidFill>
            <a:srgbClr val="000000"/>
          </a:solidFill>
          <a:prstDash val="solid"/>
          <a:round/>
        </a14:hiddenLine>
      </a:ext>
    </a:extLst>
  </c:spPr>
  <c:txPr>
    <a:bodyPr/>
    <a:lstStyle/>
    <a:p>
      <a:pPr>
        <a:defRPr sz="2000">
          <a:latin typeface="Arial"/>
          <a:ea typeface="Arial"/>
          <a:cs typeface="Arial"/>
        </a:defRPr>
      </a:pPr>
      <a:endParaRPr lang="fr-F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2B9CC1-08EE-4741-A34E-B12DDA14F4EA}" type="datetimeFigureOut">
              <a:rPr lang="en-GB" smtClean="0"/>
              <a:t>20/10/2014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435B3C-FDA5-43E8-8569-578BD4AFB34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44855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6E154C-5F6C-41A2-A929-18CE51D4BC83}" type="datetimeFigureOut">
              <a:rPr lang="en-GB" smtClean="0"/>
              <a:t>20/10/2014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7AC93A-E5B6-4B71-B9C6-078D3502DD37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4282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AC93A-E5B6-4B71-B9C6-078D3502DD3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80858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AC93A-E5B6-4B71-B9C6-078D3502DD3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26062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831A3-1014-44A0-A3D0-A765137B6F86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35594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AC93A-E5B6-4B71-B9C6-078D3502DD37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2606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5913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5AB2E54-1AAD-48D0-9B20-1343470A6F23}" type="datetimeFigureOut">
              <a:rPr lang="en-GB" smtClean="0"/>
              <a:t>20/10/2014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AEE7D4-D269-4885-9894-F9D76443B61F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195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5AB2E54-1AAD-48D0-9B20-1343470A6F23}" type="datetimeFigureOut">
              <a:rPr lang="en-GB" smtClean="0"/>
              <a:t>20/10/2014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AEE7D4-D269-4885-9894-F9D76443B61F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182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800" baseline="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9958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58303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690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5AB2E54-1AAD-48D0-9B20-1343470A6F23}" type="datetimeFigureOut">
              <a:rPr lang="en-GB" smtClean="0"/>
              <a:t>20/10/2014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AEE7D4-D269-4885-9894-F9D76443B61F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0918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5AB2E54-1AAD-48D0-9B20-1343470A6F23}" type="datetimeFigureOut">
              <a:rPr lang="en-GB" smtClean="0"/>
              <a:t>20/10/2014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AEE7D4-D269-4885-9894-F9D76443B61F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8959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7242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5AB2E54-1AAD-48D0-9B20-1343470A6F23}" type="datetimeFigureOut">
              <a:rPr lang="en-GB" smtClean="0"/>
              <a:t>20/10/2014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AEE7D4-D269-4885-9894-F9D76443B61F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570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5AB2E54-1AAD-48D0-9B20-1343470A6F23}" type="datetimeFigureOut">
              <a:rPr lang="en-GB" smtClean="0"/>
              <a:t>20/10/2014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AEE7D4-D269-4885-9894-F9D76443B61F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972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504" y="1052736"/>
            <a:ext cx="8928992" cy="49685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2672" y="6211931"/>
            <a:ext cx="1623438" cy="53755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67" y="6196127"/>
            <a:ext cx="674332" cy="560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0" y="6813954"/>
            <a:ext cx="9144000" cy="7258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916" y="6196126"/>
            <a:ext cx="644506" cy="560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-5547" y="6068123"/>
            <a:ext cx="9144000" cy="72587"/>
          </a:xfrm>
          <a:prstGeom prst="rect">
            <a:avLst/>
          </a:prstGeom>
          <a:solidFill>
            <a:schemeClr val="tx2"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0" y="6140710"/>
            <a:ext cx="9144000" cy="679997"/>
          </a:xfrm>
          <a:prstGeom prst="rect">
            <a:avLst/>
          </a:prstGeom>
          <a:solidFill>
            <a:schemeClr val="tx2">
              <a:lumMod val="40000"/>
              <a:lumOff val="60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323528" y="980728"/>
            <a:ext cx="8568952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6024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7.xml"/><Relationship Id="rId4" Type="http://schemas.openxmlformats.org/officeDocument/2006/relationships/chart" Target="../charts/char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1.xml"/><Relationship Id="rId4" Type="http://schemas.openxmlformats.org/officeDocument/2006/relationships/image" Target="../media/image5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6461" y="1556792"/>
            <a:ext cx="777240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 smtClean="0"/>
              <a:t>Scotland’s Independence Referendum: The Economic Issues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3284984"/>
            <a:ext cx="6840760" cy="1752600"/>
          </a:xfrm>
        </p:spPr>
        <p:txBody>
          <a:bodyPr>
            <a:normAutofit/>
          </a:bodyPr>
          <a:lstStyle/>
          <a:p>
            <a:pPr algn="l"/>
            <a:r>
              <a:rPr lang="en-GB" sz="2800" dirty="0" smtClean="0"/>
              <a:t>David Bell</a:t>
            </a:r>
            <a:endParaRPr lang="en-GB" sz="28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509120"/>
            <a:ext cx="2058373" cy="68157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3421" y="4509120"/>
            <a:ext cx="819436" cy="681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2661" y="4509119"/>
            <a:ext cx="788522" cy="686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4948" y="-3226559"/>
            <a:ext cx="674332" cy="560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947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2700" dirty="0" smtClean="0"/>
              <a:t>Economic issues judged more important in </a:t>
            </a:r>
            <a:br>
              <a:rPr lang="en-GB" sz="2700" dirty="0" smtClean="0"/>
            </a:br>
            <a:r>
              <a:rPr lang="en-GB" sz="2700" dirty="0" smtClean="0"/>
              <a:t>determining voting preference</a:t>
            </a:r>
            <a:r>
              <a:rPr lang="en-GB" dirty="0" smtClean="0"/>
              <a:t>.. </a:t>
            </a:r>
            <a:endParaRPr lang="en-GB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9509153"/>
              </p:ext>
            </p:extLst>
          </p:nvPr>
        </p:nvGraphicFramePr>
        <p:xfrm>
          <a:off x="107504" y="1124744"/>
          <a:ext cx="4536504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4099929"/>
              </p:ext>
            </p:extLst>
          </p:nvPr>
        </p:nvGraphicFramePr>
        <p:xfrm>
          <a:off x="4572000" y="3429000"/>
          <a:ext cx="4499992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8481394"/>
              </p:ext>
            </p:extLst>
          </p:nvPr>
        </p:nvGraphicFramePr>
        <p:xfrm>
          <a:off x="26318" y="3429000"/>
          <a:ext cx="4572000" cy="25863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1572070"/>
              </p:ext>
            </p:extLst>
          </p:nvPr>
        </p:nvGraphicFramePr>
        <p:xfrm>
          <a:off x="4644008" y="1124744"/>
          <a:ext cx="4392488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8054103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400" dirty="0" smtClean="0"/>
              <a:t>“Yes” as well as “No” voters thought their tax position would deteriorate with independence</a:t>
            </a:r>
            <a:endParaRPr lang="en-GB" sz="24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2640451"/>
              </p:ext>
            </p:extLst>
          </p:nvPr>
        </p:nvGraphicFramePr>
        <p:xfrm>
          <a:off x="467544" y="1484784"/>
          <a:ext cx="7704856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375370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 smtClean="0"/>
              <a:t>Pensions also expected to </a:t>
            </a:r>
            <a:br>
              <a:rPr lang="en-GB" sz="3200" dirty="0" smtClean="0"/>
            </a:br>
            <a:r>
              <a:rPr lang="en-GB" sz="3200" dirty="0" smtClean="0"/>
              <a:t>be worse with independence</a:t>
            </a:r>
            <a:endParaRPr lang="en-GB" sz="32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6841991"/>
              </p:ext>
            </p:extLst>
          </p:nvPr>
        </p:nvGraphicFramePr>
        <p:xfrm>
          <a:off x="107504" y="1124744"/>
          <a:ext cx="878497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72169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 smtClean="0"/>
              <a:t>Did Psychological Traits </a:t>
            </a:r>
            <a:br>
              <a:rPr lang="en-GB" sz="2800" dirty="0" smtClean="0"/>
            </a:br>
            <a:r>
              <a:rPr lang="en-GB" sz="2800" dirty="0" smtClean="0"/>
              <a:t>Influence Voting Intentions?</a:t>
            </a:r>
            <a:endParaRPr lang="en-GB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Willingness to take risks</a:t>
            </a:r>
          </a:p>
          <a:p>
            <a:endParaRPr lang="en-GB" dirty="0" smtClean="0"/>
          </a:p>
          <a:p>
            <a:r>
              <a:rPr lang="en-GB" dirty="0" smtClean="0"/>
              <a:t>Concern about the future</a:t>
            </a:r>
          </a:p>
          <a:p>
            <a:endParaRPr lang="en-GB" dirty="0" smtClean="0"/>
          </a:p>
          <a:p>
            <a:r>
              <a:rPr lang="en-GB" dirty="0" smtClean="0"/>
              <a:t>Wish to see Scotland as a “fairer” society</a:t>
            </a:r>
          </a:p>
          <a:p>
            <a:endParaRPr lang="en-GB" dirty="0" smtClean="0"/>
          </a:p>
          <a:p>
            <a:r>
              <a:rPr lang="en-GB" dirty="0" smtClean="0"/>
              <a:t>Mobility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84032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 smtClean="0"/>
              <a:t>Willingness to Take Risks Forecasts Voting Intention</a:t>
            </a:r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2050" name="Picture 2" descr="C:\Users\DavidNFBell\Dropbox\ESRC\Models\Surveys\Individual Survey 20-12-2013\Risk Taking and Yes Vot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052735"/>
            <a:ext cx="6552728" cy="4768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27362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But future-orientation not a good predictor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979712" y="5157192"/>
            <a:ext cx="57738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Often I engage in a particular </a:t>
            </a:r>
            <a:r>
              <a:rPr lang="en-GB" dirty="0" smtClean="0"/>
              <a:t>behaviour </a:t>
            </a:r>
            <a:r>
              <a:rPr lang="en-GB" dirty="0"/>
              <a:t>in order to achieve </a:t>
            </a:r>
            <a:endParaRPr lang="en-GB" dirty="0" smtClean="0"/>
          </a:p>
          <a:p>
            <a:r>
              <a:rPr lang="en-GB" dirty="0" smtClean="0"/>
              <a:t>outcomes </a:t>
            </a:r>
            <a:r>
              <a:rPr lang="en-GB" dirty="0"/>
              <a:t>that may not result for many </a:t>
            </a:r>
            <a:r>
              <a:rPr lang="en-GB" dirty="0" smtClean="0"/>
              <a:t>years.</a:t>
            </a:r>
            <a:endParaRPr lang="en-GB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1155386"/>
              </p:ext>
            </p:extLst>
          </p:nvPr>
        </p:nvGraphicFramePr>
        <p:xfrm>
          <a:off x="1187624" y="1268760"/>
          <a:ext cx="6840760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467559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Yes voters slightly more liberal on state benefits</a:t>
            </a:r>
            <a:endParaRPr lang="en-GB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5405555"/>
              </p:ext>
            </p:extLst>
          </p:nvPr>
        </p:nvGraphicFramePr>
        <p:xfrm>
          <a:off x="107504" y="1124744"/>
          <a:ext cx="8784976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3568" y="5013176"/>
            <a:ext cx="72928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 </a:t>
            </a:r>
            <a:r>
              <a:rPr lang="en-GB" dirty="0" smtClean="0"/>
              <a:t>£</a:t>
            </a:r>
            <a:r>
              <a:rPr lang="en-GB" dirty="0"/>
              <a:t>500 a week limit has been introduced on the amount of benefits a </a:t>
            </a:r>
            <a:endParaRPr lang="en-GB" dirty="0" smtClean="0"/>
          </a:p>
          <a:p>
            <a:r>
              <a:rPr lang="en-GB" dirty="0" smtClean="0"/>
              <a:t>non-working </a:t>
            </a:r>
            <a:r>
              <a:rPr lang="en-GB" dirty="0"/>
              <a:t>household can receive. Where would you set the weekly limit?</a:t>
            </a:r>
          </a:p>
        </p:txBody>
      </p:sp>
    </p:spTree>
    <p:extLst>
      <p:ext uri="{BB962C8B-B14F-4D97-AF65-F5344CB8AC3E}">
        <p14:creationId xmlns:p14="http://schemas.microsoft.com/office/powerpoint/2010/main" val="28520693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No difference in mobility </a:t>
            </a:r>
            <a:br>
              <a:rPr lang="en-GB" dirty="0" smtClean="0"/>
            </a:br>
            <a:r>
              <a:rPr lang="en-GB" dirty="0" smtClean="0"/>
              <a:t>between Yes and No voters</a:t>
            </a:r>
            <a:endParaRPr lang="en-GB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9582198"/>
              </p:ext>
            </p:extLst>
          </p:nvPr>
        </p:nvGraphicFramePr>
        <p:xfrm>
          <a:off x="251520" y="1268760"/>
          <a:ext cx="8496944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051720" y="5188550"/>
            <a:ext cx="44923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How long have you lived at your address?</a:t>
            </a:r>
          </a:p>
        </p:txBody>
      </p:sp>
    </p:spTree>
    <p:extLst>
      <p:ext uri="{BB962C8B-B14F-4D97-AF65-F5344CB8AC3E}">
        <p14:creationId xmlns:p14="http://schemas.microsoft.com/office/powerpoint/2010/main" val="38003355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Business Attitudes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Many firms unwilling to commit</a:t>
            </a:r>
          </a:p>
          <a:p>
            <a:r>
              <a:rPr lang="en-GB" dirty="0" smtClean="0"/>
              <a:t>Did not want to antagonise customers (especially Scottish Government), shareholders or employees</a:t>
            </a:r>
          </a:p>
          <a:p>
            <a:r>
              <a:rPr lang="en-GB" dirty="0" smtClean="0"/>
              <a:t>Business organisations, with the exception of the Confederation of British Industry, largely avoided taking sides, even when there was clear evidence that business sentiment was generally against secession</a:t>
            </a:r>
          </a:p>
          <a:p>
            <a:r>
              <a:rPr lang="en-GB" dirty="0" smtClean="0"/>
              <a:t>Most opposition came from financial sector: several firms moved or threatened to move their company offices from Edinburgh to London 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0929494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Important issues for business …</a:t>
            </a:r>
            <a:endParaRPr lang="en-GB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456771583"/>
              </p:ext>
            </p:extLst>
          </p:nvPr>
        </p:nvGraphicFramePr>
        <p:xfrm>
          <a:off x="441469" y="1196752"/>
          <a:ext cx="3528392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762981752"/>
              </p:ext>
            </p:extLst>
          </p:nvPr>
        </p:nvGraphicFramePr>
        <p:xfrm>
          <a:off x="4860032" y="1124744"/>
          <a:ext cx="3744416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668362873"/>
              </p:ext>
            </p:extLst>
          </p:nvPr>
        </p:nvGraphicFramePr>
        <p:xfrm>
          <a:off x="441469" y="3573016"/>
          <a:ext cx="3528392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1332606384"/>
              </p:ext>
            </p:extLst>
          </p:nvPr>
        </p:nvGraphicFramePr>
        <p:xfrm>
          <a:off x="4932040" y="3645024"/>
          <a:ext cx="3550275" cy="21803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699792" y="6275783"/>
            <a:ext cx="34099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Source: Second SCC Survey - Feb 2014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581993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Main economic issues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Psychology and the Yes/No decision</a:t>
            </a:r>
          </a:p>
          <a:p>
            <a:endParaRPr lang="en-GB" dirty="0" smtClean="0"/>
          </a:p>
          <a:p>
            <a:r>
              <a:rPr lang="en-GB" dirty="0" smtClean="0"/>
              <a:t>Business views on the referendum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/>
              <a:t>Economics of Secession – useful in the Scottish context? 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2064993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2672" y="6211931"/>
            <a:ext cx="1623438" cy="53755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4000" dirty="0"/>
              <a:t>Economics of Secession</a:t>
            </a:r>
            <a:endParaRPr lang="en-GB" sz="4000" dirty="0">
              <a:solidFill>
                <a:schemeClr val="tx2">
                  <a:lumMod val="75000"/>
                </a:schemeClr>
              </a:solidFill>
              <a:ea typeface="Meiryo UI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2800" dirty="0" smtClean="0"/>
          </a:p>
          <a:p>
            <a:r>
              <a:rPr lang="en-GB" sz="2800" dirty="0" err="1" smtClean="0"/>
              <a:t>Alesina</a:t>
            </a:r>
            <a:r>
              <a:rPr lang="en-GB" sz="2800" dirty="0" smtClean="0"/>
              <a:t> and </a:t>
            </a:r>
            <a:r>
              <a:rPr lang="en-GB" sz="2800" dirty="0" err="1" smtClean="0"/>
              <a:t>Spoloare</a:t>
            </a:r>
            <a:r>
              <a:rPr lang="en-GB" sz="2800" dirty="0" smtClean="0"/>
              <a:t>, authors of “The Size of Nations”, argue that “preference heterogeneity” is a principal motivating factor for secession</a:t>
            </a:r>
          </a:p>
          <a:p>
            <a:endParaRPr lang="en-GB" sz="2800" dirty="0" smtClean="0"/>
          </a:p>
          <a:p>
            <a:r>
              <a:rPr lang="en-GB" sz="2800" dirty="0" smtClean="0"/>
              <a:t>This </a:t>
            </a:r>
            <a:r>
              <a:rPr lang="en-GB" sz="2800" dirty="0"/>
              <a:t>term is shorthand for the linguistic, social, ethnic, cultural or historical differences that may exist between groups of citizens within a sovereign </a:t>
            </a:r>
            <a:r>
              <a:rPr lang="en-GB" sz="2800" dirty="0" smtClean="0"/>
              <a:t>state</a:t>
            </a:r>
            <a:endParaRPr lang="en-GB" sz="2800" dirty="0"/>
          </a:p>
          <a:p>
            <a:endParaRPr lang="en-GB" sz="2800" dirty="0" smtClean="0"/>
          </a:p>
          <a:p>
            <a:r>
              <a:rPr lang="en-GB" sz="2800" dirty="0" smtClean="0"/>
              <a:t>These factors largely static or slow-moving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67" y="6196127"/>
            <a:ext cx="674332" cy="560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323528" y="980728"/>
            <a:ext cx="8568952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0" y="6813954"/>
            <a:ext cx="9144000" cy="7258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916" y="6196126"/>
            <a:ext cx="644506" cy="560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-5547" y="6068123"/>
            <a:ext cx="9144000" cy="72587"/>
          </a:xfrm>
          <a:prstGeom prst="rect">
            <a:avLst/>
          </a:prstGeom>
          <a:solidFill>
            <a:schemeClr val="tx2"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0" y="6140710"/>
            <a:ext cx="9144000" cy="679997"/>
          </a:xfrm>
          <a:prstGeom prst="rect">
            <a:avLst/>
          </a:prstGeom>
          <a:solidFill>
            <a:schemeClr val="tx2">
              <a:lumMod val="40000"/>
              <a:lumOff val="60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41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Trends in responses to identity questions</a:t>
            </a:r>
            <a:endParaRPr lang="en-GB" sz="32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8735189"/>
              </p:ext>
            </p:extLst>
          </p:nvPr>
        </p:nvGraphicFramePr>
        <p:xfrm>
          <a:off x="323528" y="1268760"/>
          <a:ext cx="849694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96612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 smtClean="0"/>
              <a:t>The opinion polls wavered, but the bookmakers were always fairly sure of the outcome  </a:t>
            </a:r>
            <a:endParaRPr lang="en-GB" sz="3200" dirty="0"/>
          </a:p>
        </p:txBody>
      </p:sp>
      <p:pic>
        <p:nvPicPr>
          <p:cNvPr id="3074" name="Picture 2" descr="C:\Users\DavidNFBell\Dropbox\ESRC\Models\Data\BETTING\both_combined_17-09-1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151607"/>
            <a:ext cx="6350000" cy="461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84152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So why did the opinion polls close?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GB" dirty="0"/>
              <a:t>N</a:t>
            </a:r>
            <a:r>
              <a:rPr lang="en-GB" dirty="0" smtClean="0"/>
              <a:t>o evidence of preference heterogeneity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Confusion about whether referendum about powers or about policies. Yes campaign able to focus on policies: no agreement among the parties to No campaign</a:t>
            </a:r>
            <a:endParaRPr lang="en-GB" dirty="0"/>
          </a:p>
          <a:p>
            <a:pPr marL="457200" lvl="1" indent="0">
              <a:buNone/>
            </a:pPr>
            <a:endParaRPr lang="en-GB" dirty="0" smtClean="0"/>
          </a:p>
          <a:p>
            <a:pPr lvl="1"/>
            <a:r>
              <a:rPr lang="en-GB" dirty="0" smtClean="0"/>
              <a:t>Herd effects?</a:t>
            </a:r>
            <a:endParaRPr lang="en-GB" dirty="0"/>
          </a:p>
          <a:p>
            <a:pPr lvl="2"/>
            <a:r>
              <a:rPr lang="en-GB" dirty="0"/>
              <a:t>risk neutral individuals decide in sequence whether to adopt or reject a possible action</a:t>
            </a:r>
          </a:p>
          <a:p>
            <a:pPr lvl="2"/>
            <a:r>
              <a:rPr lang="en-GB" dirty="0"/>
              <a:t>behaviour is idiosyncratic - the choices of a few early individuals </a:t>
            </a:r>
            <a:r>
              <a:rPr lang="en-GB" dirty="0" smtClean="0"/>
              <a:t>may determine </a:t>
            </a:r>
            <a:r>
              <a:rPr lang="en-GB" dirty="0"/>
              <a:t>the choices of all </a:t>
            </a:r>
            <a:r>
              <a:rPr lang="en-GB" dirty="0" smtClean="0"/>
              <a:t>successors</a:t>
            </a:r>
          </a:p>
          <a:p>
            <a:pPr lvl="2"/>
            <a:r>
              <a:rPr lang="en-GB" dirty="0" smtClean="0"/>
              <a:t>Reinforced by effective grass-roots campaigning</a:t>
            </a:r>
          </a:p>
          <a:p>
            <a:pPr lvl="2"/>
            <a:r>
              <a:rPr lang="en-GB" dirty="0" smtClean="0"/>
              <a:t>May explain Yes momentum in last few weeks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3597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2672" y="6211931"/>
            <a:ext cx="1623438" cy="53755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600" dirty="0" smtClean="0">
                <a:solidFill>
                  <a:schemeClr val="tx2">
                    <a:lumMod val="75000"/>
                  </a:schemeClr>
                </a:solidFill>
                <a:ea typeface="Meiryo UI" panose="020B0604030504040204" pitchFamily="34" charset="-128"/>
                <a:cs typeface="Arial" panose="020B0604020202020204" pitchFamily="34" charset="0"/>
              </a:rPr>
              <a:t>Economic Issues</a:t>
            </a:r>
            <a:endParaRPr lang="en-GB" sz="3600" dirty="0">
              <a:solidFill>
                <a:schemeClr val="tx2">
                  <a:lumMod val="75000"/>
                </a:schemeClr>
              </a:solidFill>
              <a:ea typeface="Meiryo UI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Scottish referendum debate was primarily focussed on economic issues</a:t>
            </a:r>
          </a:p>
          <a:p>
            <a:r>
              <a:rPr lang="en-GB" sz="2800" dirty="0" smtClean="0"/>
              <a:t>Key arguments from the “Yes” campaign</a:t>
            </a:r>
          </a:p>
          <a:p>
            <a:pPr lvl="1"/>
            <a:r>
              <a:rPr lang="en-GB" sz="2000" dirty="0" smtClean="0"/>
              <a:t>An independent Scottish Government could deliver faster rates of economic growth</a:t>
            </a:r>
          </a:p>
          <a:p>
            <a:pPr lvl="1"/>
            <a:r>
              <a:rPr lang="en-GB" sz="2000" dirty="0" smtClean="0"/>
              <a:t>An independent Scottish Government could provide policies that focussed more on “social justice”, “fairness” and “equality”.</a:t>
            </a:r>
          </a:p>
          <a:p>
            <a:pPr lvl="1"/>
            <a:endParaRPr lang="en-GB" sz="2000" dirty="0"/>
          </a:p>
          <a:p>
            <a:r>
              <a:rPr lang="en-GB" sz="2400" dirty="0" smtClean="0"/>
              <a:t>The Yes campaign focussed more on policies than powers</a:t>
            </a:r>
          </a:p>
          <a:p>
            <a:endParaRPr lang="en-GB" sz="2400" dirty="0"/>
          </a:p>
          <a:p>
            <a:r>
              <a:rPr lang="en-GB" sz="2400" dirty="0" smtClean="0"/>
              <a:t>The No campaign was divided over powers and over policies. There was no coherence in its offering </a:t>
            </a:r>
          </a:p>
          <a:p>
            <a:endParaRPr lang="en-GB" sz="2800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67" y="6196127"/>
            <a:ext cx="674332" cy="560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323528" y="980728"/>
            <a:ext cx="8568952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0" y="6813954"/>
            <a:ext cx="9144000" cy="7258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916" y="6196126"/>
            <a:ext cx="644506" cy="560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-5547" y="6068123"/>
            <a:ext cx="9144000" cy="72587"/>
          </a:xfrm>
          <a:prstGeom prst="rect">
            <a:avLst/>
          </a:prstGeom>
          <a:solidFill>
            <a:schemeClr val="tx2"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0" y="6140710"/>
            <a:ext cx="9144000" cy="679997"/>
          </a:xfrm>
          <a:prstGeom prst="rect">
            <a:avLst/>
          </a:prstGeom>
          <a:solidFill>
            <a:schemeClr val="tx2">
              <a:lumMod val="40000"/>
              <a:lumOff val="60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5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economic issues: Currency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Options</a:t>
            </a:r>
          </a:p>
          <a:p>
            <a:pPr lvl="1"/>
            <a:r>
              <a:rPr lang="en-GB" dirty="0" smtClean="0"/>
              <a:t>Formally share the pound</a:t>
            </a:r>
          </a:p>
          <a:p>
            <a:pPr lvl="1"/>
            <a:r>
              <a:rPr lang="en-GB" dirty="0" smtClean="0"/>
              <a:t>Informally share the pound</a:t>
            </a:r>
          </a:p>
          <a:p>
            <a:pPr lvl="1"/>
            <a:r>
              <a:rPr lang="en-GB" dirty="0" smtClean="0"/>
              <a:t>Scotland creates its own currency</a:t>
            </a:r>
          </a:p>
          <a:p>
            <a:pPr lvl="1"/>
            <a:r>
              <a:rPr lang="en-GB" dirty="0" smtClean="0"/>
              <a:t>Scotland joins the Euro</a:t>
            </a:r>
            <a:endParaRPr lang="en-GB" dirty="0"/>
          </a:p>
          <a:p>
            <a:r>
              <a:rPr lang="en-GB" dirty="0" smtClean="0"/>
              <a:t>Yes campaign preference – formally share the pound</a:t>
            </a:r>
          </a:p>
          <a:p>
            <a:r>
              <a:rPr lang="en-GB" dirty="0" smtClean="0"/>
              <a:t>Rejected by UK government and all UK political parties</a:t>
            </a:r>
          </a:p>
          <a:p>
            <a:r>
              <a:rPr lang="en-GB" dirty="0" smtClean="0"/>
              <a:t>Yes campaign did not produce an alternative –a “Plan B”</a:t>
            </a:r>
            <a:endParaRPr lang="en-GB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381942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economic issues: North Sea Oil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North Sea Oil revenues have been of substantial value to UK Government finances</a:t>
            </a:r>
          </a:p>
          <a:p>
            <a:r>
              <a:rPr lang="en-GB" dirty="0" smtClean="0"/>
              <a:t>They are now in decline, because most fields are exhausted</a:t>
            </a:r>
          </a:p>
          <a:p>
            <a:r>
              <a:rPr lang="en-GB" dirty="0" smtClean="0"/>
              <a:t>The Yes campaign view: the North Sea can be made to thrive once again, given the right tax environment</a:t>
            </a:r>
          </a:p>
          <a:p>
            <a:r>
              <a:rPr lang="en-GB" dirty="0" smtClean="0"/>
              <a:t>The No campaign view: oil revenues are volatile and in long-term decline. They cannot be relied on as a significant support to the Scottish economy in the long-run</a:t>
            </a:r>
          </a:p>
          <a:p>
            <a:r>
              <a:rPr lang="en-GB" dirty="0" smtClean="0"/>
              <a:t>Both sides assert their view: no resolution possible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202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 descr="data:image/jpeg;base64,/9j/4AAQSkZJRgABAQAAAQABAAD/2wCEAAkGBxQSDxQUEBQUFBUVFBQVEBQUFBQUFRUWFhQWFhUUFBQYHCggGBolHRQUIjEiJSkrLi4uGB8zODMsNyotMCsBCgoKDg0OGhAQGiwkHyQtLiwsLCwsLCwsLCwsLCwsLCwsLCwsLCwsLCwsLCwsLCwsLCwsLCwsLCwsLCwsLCwsLP/AABEIALgBEgMBIgACEQEDEQH/xAAbAAACAwEBAQAAAAAAAAAAAAAAAQIDBAUGB//EAEEQAAEDAwIEAwUHAgQDCQAAAAEAAhEDEiEEMQUiQVETYXEGMoGRoRQjQlKxwdEzYoKS4fAHcvEVFjREU6Ky0tP/xAAaAQADAQEBAQAAAAAAAAAAAAAAAQMCBAUG/8QAKREAAgICAgIABgEFAAAAAAAAAAECEQMhBBIxQRMiUWGR8DIFFEJxof/aAAwDAQACEQMRAD8AScqKFc5ySFGUSgCQTUZTlADlCUpSgCUoUZRKBkkJAolIBoSlEoGNCjKJQBJJEoQAIKEIASaEIAESkUkAOUJIQASiUkpQA5SJQopiJJShIlADlIlJJADlCSEAWyiUkkxDlNRQgCSEkIAaEkJANCEIGEprNrdT4bZtLiTAAiTkD91n0/EriZY4AdeXtjr1ylY0joolJEoAaEkIAaJUZRKAJSiVGUIAlKJSlCAGhRRKAGhKUSgAShNKUAEJEJykCgAUSnKEAIpJlCAoihSQmFFiEkIMjTUU0DBNJMJBQIUoUUDoEIKSBHD9rNYKVNpzJJAI6GAZ28ivO6bib3ObJcRLQYGNwMjrI9Oi9XxfLqY67jEwRVoiQOpyfmuXwemCK4jBqOnE7sEGemc+pU2rZaLqJ6dCroVLmtd3aD8xKsVCQIQnCVhRFNBQgKEhOEQiwoSJTtUSgKGkkiUwHKJSQgBylKEIACUkISAEk0oTHQJShCBBKSaSAL0JSiUCJQhKUIAaEpQgYFCEIAEIQgDiceqEO8gxnUjLq7I2B/KFh4JWN1W6OV7DuRzGWjZpkrXxqnc5+5xTbaADJvpnAIzh5+S5nsuzmrSSbbGiAC4w50YIyeUee6n/AJFl/A9ToZtIdghzhA6C4lo/ylq0LlaWsWaixxubVF7DjlcOUswBItaI85+HVWrJtDTBSRKBDUS8TEiTJA6kDePmE5XO424tpteN2VKbvOLgHgerS4fFI0jpIUQU0ANJJEoARCVqaExUK1WNoE7Ap0ngFeire0LzSIpNp0zi4hol0dugUMuTJFpRVl8eOMltnAGhf+V3ng4VRoldKhx2s2QXucHe8D39d16Gm3T16TXuaWk4cWGBcO4IxK58vKyYdzjr7FYYMeT+N2eLLEoXe1vCg0mMjoR+65NahCvi5EMiuIsvFnj20ZlFTLVEhdFnNQkimhMVCSUkIFRJCQQmYJIUUIAkiUkIAcoSQgY1RqXO5AwxLoPpY50bGPdCuWXXtmwSBznfb+m/B7hIaPNcQ1dTxzaRDnMAeC03ZpwG47tGYzC5/BdWW6ioHOtuvBOMOD98x3dvvIWviJpDUOLwOYgOaH4kERBHSBuuKQ0VR1Be8FrXZi8RzScROfJTbLRR6v7Syo5r2OLnU/eIMzLmC6B5H9R0XomPkAryPsxpmvFWRJIqBoMEWgUrfXJK9Lw98tHmPqMEfp9VpGWjYsX/AGpSsD7jaQCDY/Y5GIlbW7rncMaH0ad+Yps5Py8gye57Hbt3JYkjI/i7Dp3XFzOTlIuktg8wI90wCe6fFtEarTa59okiXu54Bi0ExHmd/qs/FmjwamdtM8xnMx22OTP/ADdJXSr6yxwa6503Wmx922x5c77j6pGqOZoKjiBc98NdSaBc6DLqUDczADgR/cvRyvNaCtLnDmE1aZHK4DlfTzMdbh1/CvSoBoJQhCDNDQkiUDGpAqEpoGWSrWalwEAmOyzSmCsuKfk3GTXg6tHiZ2crXOa4LiSpsrELnlxY3cdHZj50kqntGuvpx0WOpShaW6md0nulbg5R0zGSOOe4mEhJXvCqIV4yOOUKIoRCFqzNEk0kQtExoShSDT2KVjpiQiEICgTQhJsdAsuudFhx75yZgfdvyY6f7wtzGHsT8CrtRQbDCQW8597ERSqeYUp5VE6MXHlPweH1+mLqziQHQ5uXQAQaoHcYORj9crgGuBUbAy2o90jJIvECRvtv5r0Wr07nVnifDaCTFrmm37RGQTy5MxvIC80KNtTeBe4CBkBr99/36Jt6ElTo9R7FO97HV5nyPgwP9912dIy11RgEQ65oHn/Mrgex2paww4gXGo1p7keF06YXr26I/aabgAA8FhdtkZEn49VmWRRVs3DDKbpDZmFx6VNzqDLDBFJsujA5BLZ6n9PovT09OxtSwkE4c0TBgnoOoBB+i44qtp6SnaHFposEGnUkE0xhptyPLp6bSXIjLwdEuFKKtnA4nTcKLgTtp3Tyx2wTODJaY8sLtsa0u6zzeJdgjyPYdoxifNc/jVe6lU5XidO5uadVsRmCS0Yw7ruc9h0dVw976om9gFwaDyudgHMjAzI+o6KndEHhd6OMTFeqACfvaDumeZvToYu/jZekXmtdNKuXGSGmmCTA28N0FoH9veObC7fBNQatBr3ANkYEyQJIE/AfqtdkZ+G2ak4Ui1MNR2F0Y3RbsPXMqlaxRERIlR1OmtODPmsRyRuis8E2u1GZEJkJKtnO0CEkIECSEimASpCooJIoLaLr0iVUCnclQ+1kkJShFASQiFKVuyaiNrVqpai3aPPzWQuQFiUe3ktjyOD+Uvr17ugHwUKVOTtKnTpd1pBAUnJRVROiON5JdpstoUGDdo+OYUqr2DYABZKmoWcVbuqisTb7NnTLkwjHrBI2HUdBsuPx3iwp2Al1wdc0NyfcqAETjfuthcvM+0lUF9MjPQQRjFTmzvHb07hWWOKOWfIm/ZxdZrC+q48zSXOeXBzoM1A4C2cCc/6rlvcIdcTLptOQB95Lj/7Qt7dQSTe10nM4J23JlZqLS4m6bWyIO5D3kcjScnMxI65WnVEN3Zb7K6kN1DCXPbJewlkXAPYdgTnoD5L6z7R6nwNIXOaYpua6Q2XTNuO26+N6LTljg8F7XBwgcox15vliDP0P0Ov7UfaOG2VyS/x2NcWgXGnFxJG12HAd7Z7ri5MHKUa8Xs7+NnUFLRd7L64V9bXrSHM+4DC9tpDIfLQD7oDrpPXdd/hnEaNGhR8d9JpfRAl/lR2pumAJLAZzPwXzCprHSGizBxcW8wcQbXk4IiMHAM7LJQNoINpjzEn5nm+E90snDU3t6E+ZJxSo+o+0+s0tShW8KoHD7M5g8NzCC8OZcw55gJGPPttp0evc5x+4eZe9rG3MfaAGNBL3ubcNo77AnE/MbcDAg8zYIMTiYGxx1zgKnUVLXFj3QASZBDs2gHZ3N+EYPTrCHwV062ThymnZ6n/iA6o1rgxj2k1LnlwpFtradMEEhxIMvZ226bDk+yXHLQ6nWdyAHwrWTaA4zJYJMl0SdrYwuJ9vc0OE3NeYdfe8YsMxdBgDfBEkSeltHjLqVJrKTrOUh7gxtxabSAXDeCCRgRPXJNoY3CNeQWXtK7PbO43QBILzLYvHh1ZbOBcLMZ7qdPi1AgQ8mdop1c5jHJnII+C8RwTg2o1JLaLTBFN0uHhggutaQXbgmRv3Xap8O1emovIpPIYbnOaGvBc5rQ1hGTaLzIAJz0JTlkinV7/2ajF+1+/k9Dp+Lad0AVcnaGVD2/t8wu6eGuLZEuEDMOb9HAH6LxnsnxVztW3xqWove1zZdIYCGktJDmAgDmzMkkdF9Pbq2mL4BjMeW2Tlefy8+THJdTtwwUo2lfo8lU05B2Kk3SyMmD2XY1RaXHO8/VZm6YHMqkeY3Heii4MLur+xz9RoC3rPVZH0yF6PUMFnLOIXMqCzbr3/AEVePypSVPyQz8GC+ZaRzS1RWwUpdnrn/RSdohmHei6/jxXk4f7PJLcTAolaa+mLfMd4WdwhVjNS2jnnjlB1JEUSmorRiiVyFGUIC2XShACm0J2JRsGtVzBChKiXrDtllUS81VU6oq5QhRSFLI2SlcnQ1La9VheYPM2XDoS0gfAD6rqLxGs4uaeoutabXZwA6A/Od5gEfFZm6ocN2dvjXEHU7hdIHOIaHFvKe5GNvqvM8UqvDQXe61oFOXU3xtm0EkA/yuvXcanvkO3iQTE/4lnfpAZkkzk7/PdMnaPOPFwuyBiW4uGM+vx26+dsSxuBkwBySNt5yBncxOexjtDh7Rvn5hP7Czt9SgLOFV0j2gxJIcMsN0SMCW7HBWrStdYWkvDy4Q2BB+BzdJiI6rqfZGzOfmVRptOHTdJhxgknukFmCtp6t9pPMejoB9D2PrsqxQqGc4b73zj4rtnThR+zdv3R1RRZppVZi09N8CXHO0AHYx2Veq0lR1QhouthpmME4EAZdtGJ3XUbph1z8/5T8ARjHxTonZwKTWkvLXNiMAuEnGcZ3M/BWU6BdDWNJcZEMDnuMAn3R0gt2Gw9V1H6URCyeEJ6z0M/3wEqHZ7L2R9l9SytQe2u5jXsFSqwB7bWkRa9pcAXGSB5s2wV9LaGsaGsENaIA/16nzXiv+G7y2hVBJMPaGySYFuAOwXqalVfPc1yllcX6Pe4uJOCkvZn1jzKytcrdQ5ZpW8cbid7dUWVCqi5SJVLir416J5H7Lm1D3VOpEhJr1IlUUOsrRNyU40zDdCl4kpV2qkFd1KSs8ju8cq9GrxJEFZqhIxJTlNxlEV1Hll8RfczSi5N4UCuhbOF2iV6SimgVs0gIlIlRlMG6GShIJygQISTQIYXmPa5t8QQbAZEB0OkCO4MGcr064XtLRbbMEQC5xEgGTAkjEyCsSVqjcdbOS7WACYcTsQB9Z2691lqcZYDlr/WGx9SpUS+AWj3qbXZAMHr7zTEZ+vwx8WeSGh7shxkAMBuDSOkR2yhGWi93HWfldn/AJf5V3D+ICs4taIIbdzua0EXBsAzvJC4Fem0PBNxE80EA2w0wCR72d/PZUGA6QD3Gf7up/6IHSPaENgltSi6Lrg2q1xFoJONztvsfRT4PwupVnw7HczhIeI5XEFeT0GlL3R4bn7ghrTIAEudAGSADjC+i/8AD3S2CsbCy40ywEhxtc10Sdwd8GOuAufNklCDaOzjYIZZpNaK/wDuxqPys/zj+Fmp8FrOpeIA20NuIvFwFt0EdDEL37XLgOuOlHhkXDTNDzaYjwvdcbsnO0Y8pXHHl5H5o9CX9Nwr6nm9bwypSa4vDeVl5AcCY7R3yMK2twOs2p4bmtBLXOEvEENIBg9+YLo8fB8CpJH/AId13KZIBBIHNvJafmc7nq1dIx+pplzWGaVUthrS0c1OOnNg7/oqPkzSTf3IrgY3JpX6PKV+DVhNzQLS0Hm3utgjG3O35q9nsnWJP9KQ6DzHfv7q7GspNa6oQ1kipTaIDZGKZdBiSMN88ZmV3aO7vNzvoVjJy8kUmiuL+n4pNp3+2YPZfhz9Ox7XlsucCLSSMCOoC7DnKqmcfE/qUFy8+cnOTk/J6ePFHHFRj4RGqVnKteVQ4q+MJolKrcUi9ZdPWwZM87wPg44x5ZVoIlOi0qTXKsvlRa9dPlHG/lZZVbKyPYtQcq6oWoSa0Sz4ozVmcIlBRK6LODqByqnBWFBC0nRmULKUKdqS12RL4bLJQiElomOUSlP03QPj8igBymgNPY/JKUhkwFxOLcIrve51NzC0jDXOcCMyQBEd+vddxjh3V1NwO2VObOjHGL8nhddwfVU2SWMLBkkPEiXYjEx/JXnNUS5xaWwWzPNMxMmV9gdUAHNt1kY64+hXzJtZjda8uts8VxAcBEBxLWmdhBHfpgrMZM1lxwVOLOHVrXbmdu3ZX6PTGo6A5rSBILnBv4owSd5I2XpafF6F1K6CG234EDnpEz6AOWj2Jg6jUH3gWVLcEj+oCD1TlJpN0Zhji5JNnK4fQqtqNcyvSa99SzDrje51vNawiDcfhPkvfeynDqlBtTxiwl7gW2FxADcRBAjJJgYyuo8sG4A7cv6YUNNqGkAA5zsDnJ8lwZZzmqo9fj48WKV9l+Tc05XDZqBT0TQZsOnAGDLSaW0xkfX1XVFdsjK4+lqNOklxl4045ejR4WC0dQY979NhGON1tHTPNBvUl4M/HdTNCofzacgYPQyOm2HfTZb9Vd9qBpEe5WvwbZup3RBkmd4jr1XM49WYaVUB3/l8RkGXAEyfQAHzjOy6NbiTGV2B7mACnVDSHNDTzUrRE8p6R8ugVOjpUvqQWSPZ3L6GfVEzUAj3qM95inZHSI8TbC7lF8iR+Z//AMiP2C4FfUtc97b2S6rTcItJ2pB0dRks88/BdTheoDqQM7l5+b3H91jLjbitFcOWCk9r9bN7TACRKqNYdxnbz9FF2oaN3N+Y+agsb+h1PLD6r8ljiqHlN1URM479PmqNXWDGuc6QGguODsAT+ytjg78EcmaFeUc2vAc5wukv2Y244HvR8Gj4KijVDzHO03OgmmWgGOpOxXldR7WMzDDPNPO8ScZkRG23+zn0XtVzHxQfK19RsAnMgHmPmcr1ljVHzUs83Lzo+gabDBH+/mncudwPiTK9ImnMNdbneYB3O+63OKjVSZ3KaeOO/Rc16biqA9SvR1NLKqE5RUnFVkqkTmyPZKUSoXIJW6J9icoVaaKH2OjRLn23OpCcik5nhvFwmHNFaYG0ATPSFa6tBH3RYB+ItcG5kzJODt167rQdVXLeeyn+H7vUOdOPeJNGB8Lk9TxsMp3ePLmwAHOfEnf+ixru4uIMdlyWzOjDVoPANvNiS7wy+AepeYBxO3p1WSjxKDgsfHvltF5iTEANcRj0H7Lpu1jHtFVxovnlDfee4DeG1XRd8emx62UeO0WtHhPpMIiBlj5Jzytme0J268BSfsw63XsAAdTq0wfx/ZqwLgB+VrT16zGVoptAbdTLiwSSalGrSIzDQXO3E/iI9M4VXFeO1ZP2f7QHbvP2eq9vmW3VmgDczB9R03abildzSK1QtMH+poKpGw2srOAcRsSfkhp0F7MWnfc91rqAGziwvJnOwDHQSR1Kt1Wua10NLQBFxc1xa4OLfxDlO/kdvNZdR7QPZU+8dpGEfnBaWSBLouJb02dv1WN+qoONxrEy66aPikZMj3BLu03eritKDb2Hcx8a051JBba4Nc0mxhAfZLmgNPPkF+I79Fxm+z1SlX8QtIBJIa5tgbBBgl+ABEeXkvYt48KbRDA/EkvfWk94pkny949d1TpuKfaXgVmsDXTabHOLf8QuM+g3n4tdl60DaZ5h3BntNNoa0vgNaQW1HGLIwy6PcP8AmK0cF4JqdJUeRRbVDmkOIr0RaCQTJklsR1j1XrLqbuUVKZDWxUcGPkuBEAtcc/5fipUazGG5hpuHQCq8W4JiwtG9pwCfhKTyOqoFFWct3EnM/qac025JJ1FNxGT+G4Z2wfPC26eu3F7azRJkeBN8k7hr467zOIhWDiTS42Uw4wbxzBuwG9V4iBOPkpDX3beGI2AYwFv+MutO8AfFZdv0aszanUEPHgUaleRLrWiBG8zU3OBHkuZX0rzp2sbSr3NYGvl1KRLLeW15IE7zGPRba7KoH9UvOS1raVJ8EjEtbSxmM5VGl4lXa82tc4zu5lak/aSbWXDptHU+iai/QOS9mLi+he9gY2kWk0wJfWoCRtJAnr3/AC9Nh0TR+9DnsqONjpLH0XW3OpnkJdAgNdkiZ+Sur8dqto/fMNpaQXGjWIEbgkAEz3aBGZlYK/GKYrMIJPV9zKoc7GC2oXEgT/bt5JpTa8CuKZQ2hVFQuFBxbdSOXB2GkE3WMO9o8toXQ4ZxFvhhraFdxZnl8PzMEk5Oe0qjQe1HK8WludmeI1tpkmHWyDmZAPXut3DuKOFradEtBMBzi8uJIcQJODO+yUlKtr/o01emTqV+XFKuQSP6gYNyZ5QIJwTGNu+Frc2m4YFfAyDTYcxOxcXfSd+yy6jVBtocyJBaA9siDOQ4QTPeJ9Vkq8VpzDnUmGIEGq8EHJBDYIklT6t+Dbkkb20WHLfGke8PCqkA7c2SBvvEHdc/2i0oqUHUqYqte4jAbThxadnXOloIjYTt0VlHVtAEOcbptc6o95BEltrbQG9I36ZCei4zILmeKZPNe946DMsaYGY2G/dPrJOxdk1R8yHsbrnOIGnfMkQSwHv1d5qmv7Laum62pRLDEkOfTbgd5cvpWr4s8m0lwH4bmEAweUtvMvx5Z/RabiNSXMYC7fmvfMYkcpGIG0H0JK6FOflpEXCHqzi+xGn8OkWuAc81S6xpY5wba0DE92nafPZekqVQx5+7fOJBqS0HcS0POIk5AU9U7wwH1GOpY5SSGjfBLSA8/GMrJR9oGvBDngiTgvJOTsC4t7b5P6KLuTtIqqiqNmkrVC8ibSD0YH53ta8wZxPXy6qms4BzSBVN0kgsMkyB7kyG4OYiD5KmtrKLofzjoCXw0ERs+/Oeh7rNT1LCZbs33zc1xAEDlGxJPfqT0hNQfkHJeDp03uDnS0N6hvMBBkmLemD8tylqNWbSeQATbDnAYxaMuBP8dtuVWpMc+5pqOxzXNcYG/QhpEHaArqtKgGzTY5oaG3Fpa0uIOAQ4O3nt29UdNi7aLjrIgmndM4aHOLj0lrXHyOGz181b9odBd4OM7l4I7QHQcfGIWfTNY0C64FrrSLBc7GXEWz2wHfwq9TSZdddDYB5iQSfiOXDtv16FbC6QjrhORV88H/7IVI4hpf8A06n+dv8A+SFTr9mZ7L6nc8GqabTTdVbBkGlUJdHUXPc6YIAt23EdFCjwmSXVKz8CSarqZx7wv52xPTHXohCl3foKNh4Qxtjr2OJEw6SMbtlr3NgZ2AVNLhFN5FjvDMSBOoph++1pa3zgDZCEnKVXY6RvHCnljyytTIEAgUKZMj+8tLiR3MqnUcKGL/ErOLgYD2BuPKmAQZjqPokhTU5WxtIwcR4RREipqW0JgkVGthpxOXCTud3O6xEKihwrh9OC/UHVSJ+7bLRjGLsZJgiAhC64qTin2ZK05PRu0nCtK8NspVaQMuIc19O6M7scHEetw9Fh4kNNNhaAGEf0g+z1BJIb2MwcDKELMNvbNPSHVeGA2v05Dmg3OqhzyDF0Fxc2N+gi7qo6fwqrCPEc8tPvU6kAbmbQ0jsNu2EITcdWFmLX6Zoc0MFVrhzOnUhlS07uIa2RtBLh6p09Gx5ANN9V048LUlwaf74cRMHsEITv5bF5YuKCnQEOZXBO+WiLs7upifQdevVauFcVFJuPtLmlpLp8XGMRjA37eqEIpOCv2P2ydTilN7bnXObaAAWMcA7sRVaLwIGRG6tNZrpbSvbGAA2lRMETzCQSP52whCzKCXgabOZVY2Q17al3QCm5xjqeX8Ox6n5rfpjTpm0mzYc5c0EQPwvIgY2AKEJN3oaVbNFYFzmXVaBpyA0WtbsJDQQewOTjGynXe4QWljTMNNoeRH5ZeT+yELNbHejj1eHuGPG5SLgKnLibiQ07z3jy8lfRc+wHxGADDeSDuOWOUA+cHphCFu7WzPhkK+lYRLnOZtzEVHscTJiGzjO4CNFdbfScABvbTr0y07gNFWASc5xgIQi9DaonU4k8N56pcTFoeWvLwTkOBbc4bbOwrHcce/kDdOY3bUAeW7A3B5B9cjvMAoQn8ONXRjuzIdIQ4OqjRwQLWMpsIaZ3cGO22ME9u6w6jRmQW+AHmcmGRGeWKkDfaf3QhEW/I6vROhpK9G0UWm05Jp0nkGMggh0Fvw7Lolz2AX1HNPUczw0HJBp3N67wDvkdxCwp9ntDUaKdTxEtPvVGA4kyHHJnka4lo6d/Nc+npKlRxLKReOr6jazgIG5JP6uhCFST6RtGUuzdmv7M4Yso4xs79nIQhZ7sfR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1139351"/>
            <a:ext cx="3535561" cy="2374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UK Continental Shelf and Scottish Boundary. Source: Scottish Government Marine Directora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139351"/>
            <a:ext cx="2971800" cy="438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946444" y="1190833"/>
            <a:ext cx="25569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Scotland’s “geographical”</a:t>
            </a:r>
          </a:p>
          <a:p>
            <a:r>
              <a:rPr lang="en-GB" dirty="0" smtClean="0"/>
              <a:t>share</a:t>
            </a:r>
            <a:endParaRPr lang="en-GB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8212553"/>
              </p:ext>
            </p:extLst>
          </p:nvPr>
        </p:nvGraphicFramePr>
        <p:xfrm>
          <a:off x="155575" y="3513596"/>
          <a:ext cx="4344417" cy="2507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3600" dirty="0" smtClean="0"/>
              <a:t>North Sea Oil Revenues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483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4018886"/>
              </p:ext>
            </p:extLst>
          </p:nvPr>
        </p:nvGraphicFramePr>
        <p:xfrm>
          <a:off x="107504" y="1268760"/>
          <a:ext cx="8745361" cy="54800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1"/>
          <p:cNvSpPr txBox="1"/>
          <p:nvPr/>
        </p:nvSpPr>
        <p:spPr>
          <a:xfrm>
            <a:off x="7211307" y="1886015"/>
            <a:ext cx="914400" cy="91440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 smtClean="0"/>
              <a:t>Fiscal deficit</a:t>
            </a:r>
          </a:p>
          <a:p>
            <a:r>
              <a:rPr lang="en-GB" sz="1600" dirty="0" smtClean="0"/>
              <a:t>Borrowing required</a:t>
            </a:r>
            <a:endParaRPr lang="en-GB" sz="1600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6084168" y="2204864"/>
            <a:ext cx="1127139" cy="0"/>
          </a:xfrm>
          <a:prstGeom prst="straightConnector1">
            <a:avLst/>
          </a:prstGeom>
          <a:ln w="793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315112" y="4869160"/>
            <a:ext cx="270679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1p on basic rate income tax raises between £208m and £395m </a:t>
            </a:r>
            <a:endParaRPr lang="en-GB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Fiscal sustainability – serious indebtedness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4737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Chart bld="series"/>
        </p:bldSub>
      </p:bldGraphic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important economic issues: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Border effects</a:t>
            </a:r>
          </a:p>
          <a:p>
            <a:r>
              <a:rPr lang="en-GB" dirty="0" smtClean="0"/>
              <a:t>Pensions (State, Public and Private)</a:t>
            </a:r>
          </a:p>
          <a:p>
            <a:r>
              <a:rPr lang="en-GB" dirty="0" smtClean="0"/>
              <a:t>Allocation of National Debt</a:t>
            </a:r>
          </a:p>
          <a:p>
            <a:r>
              <a:rPr lang="en-GB" dirty="0" smtClean="0"/>
              <a:t>Migration</a:t>
            </a:r>
          </a:p>
          <a:p>
            <a:r>
              <a:rPr lang="en-GB" dirty="0" smtClean="0"/>
              <a:t>Costs of Transition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0834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4624"/>
            <a:ext cx="8928992" cy="864096"/>
          </a:xfrm>
        </p:spPr>
        <p:txBody>
          <a:bodyPr>
            <a:normAutofit fontScale="90000"/>
          </a:bodyPr>
          <a:lstStyle/>
          <a:p>
            <a:pPr algn="l"/>
            <a:r>
              <a:rPr lang="en-GB" sz="2000" dirty="0"/>
              <a:t>Please rate on a scale of 0-10 how important the following </a:t>
            </a:r>
            <a:r>
              <a:rPr lang="en-GB" sz="2000" dirty="0" smtClean="0"/>
              <a:t>factors </a:t>
            </a:r>
            <a:r>
              <a:rPr lang="en-GB" sz="2000" dirty="0"/>
              <a:t>are in deciding how you are going to vote in a referendum on Scottish Independence Please answer on the following 0 to 10 scale where 0 is 'not at all important' and 10 is 'extremely important</a:t>
            </a:r>
            <a:r>
              <a:rPr lang="en-GB" sz="2000" dirty="0" smtClean="0"/>
              <a:t>’</a:t>
            </a:r>
            <a:endParaRPr lang="en-GB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661672666"/>
              </p:ext>
            </p:extLst>
          </p:nvPr>
        </p:nvGraphicFramePr>
        <p:xfrm>
          <a:off x="323528" y="1052736"/>
          <a:ext cx="6192688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349982824"/>
              </p:ext>
            </p:extLst>
          </p:nvPr>
        </p:nvGraphicFramePr>
        <p:xfrm>
          <a:off x="2627784" y="3501008"/>
          <a:ext cx="6138416" cy="23644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57532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3318</TotalTime>
  <Words>816</Words>
  <Application>Microsoft Office PowerPoint</Application>
  <PresentationFormat>Affichage à l'écran (4:3)</PresentationFormat>
  <Paragraphs>123</Paragraphs>
  <Slides>23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Office Theme</vt:lpstr>
      <vt:lpstr>Scotland’s Independence Referendum: The Economic Issues</vt:lpstr>
      <vt:lpstr>Outline</vt:lpstr>
      <vt:lpstr>Economic Issues</vt:lpstr>
      <vt:lpstr>Key economic issues: Currency</vt:lpstr>
      <vt:lpstr>Key economic issues: North Sea Oil</vt:lpstr>
      <vt:lpstr>North Sea Oil Revenues</vt:lpstr>
      <vt:lpstr>Fiscal sustainability – serious indebtedness</vt:lpstr>
      <vt:lpstr>Other important economic issues:</vt:lpstr>
      <vt:lpstr>Please rate on a scale of 0-10 how important the following factors are in deciding how you are going to vote in a referendum on Scottish Independence Please answer on the following 0 to 10 scale where 0 is 'not at all important' and 10 is 'extremely important’</vt:lpstr>
      <vt:lpstr>Economic issues judged more important in  determining voting preference.. </vt:lpstr>
      <vt:lpstr>“Yes” as well as “No” voters thought their tax position would deteriorate with independence</vt:lpstr>
      <vt:lpstr>Pensions also expected to  be worse with independence</vt:lpstr>
      <vt:lpstr>Did Psychological Traits  Influence Voting Intentions?</vt:lpstr>
      <vt:lpstr>Willingness to Take Risks Forecasts Voting Intention </vt:lpstr>
      <vt:lpstr>But future-orientation not a good predictor</vt:lpstr>
      <vt:lpstr>Yes voters slightly more liberal on state benefits</vt:lpstr>
      <vt:lpstr>No difference in mobility  between Yes and No voters</vt:lpstr>
      <vt:lpstr>Business Attitudes</vt:lpstr>
      <vt:lpstr>Important issues for business …</vt:lpstr>
      <vt:lpstr>Economics of Secession</vt:lpstr>
      <vt:lpstr>Trends in responses to identity questions</vt:lpstr>
      <vt:lpstr>The opinion polls wavered, but the bookmakers were always fairly sure of the outcome  </vt:lpstr>
      <vt:lpstr>So why did the opinion polls close?</vt:lpstr>
    </vt:vector>
  </TitlesOfParts>
  <Company>University of Stirling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Eiser</dc:creator>
  <cp:lastModifiedBy>Utilisateur</cp:lastModifiedBy>
  <cp:revision>125</cp:revision>
  <cp:lastPrinted>2013-09-18T15:31:27Z</cp:lastPrinted>
  <dcterms:created xsi:type="dcterms:W3CDTF">2013-09-11T10:51:21Z</dcterms:created>
  <dcterms:modified xsi:type="dcterms:W3CDTF">2014-10-20T11:38:19Z</dcterms:modified>
</cp:coreProperties>
</file>