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59" r:id="rId6"/>
    <p:sldId id="265" r:id="rId7"/>
    <p:sldId id="260" r:id="rId8"/>
    <p:sldId id="258" r:id="rId9"/>
    <p:sldId id="267" r:id="rId10"/>
    <p:sldId id="266" r:id="rId11"/>
    <p:sldId id="268" r:id="rId12"/>
    <p:sldId id="25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9" d="100"/>
          <a:sy n="79" d="100"/>
        </p:scale>
        <p:origin x="-12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ol277:Desktop:Independen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Independence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numRef>
              <c:f>Sheet1!$B$1:$N$1</c:f>
              <c:numCache>
                <c:formatCode>General</c:formatCode>
                <c:ptCount val="1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Sheet1!$B$2:$N$2</c:f>
              <c:numCache>
                <c:formatCode>General</c:formatCode>
                <c:ptCount val="13"/>
                <c:pt idx="0">
                  <c:v>27</c:v>
                </c:pt>
                <c:pt idx="1">
                  <c:v>30</c:v>
                </c:pt>
                <c:pt idx="2">
                  <c:v>27</c:v>
                </c:pt>
                <c:pt idx="3">
                  <c:v>30</c:v>
                </c:pt>
                <c:pt idx="4">
                  <c:v>26</c:v>
                </c:pt>
                <c:pt idx="5">
                  <c:v>32</c:v>
                </c:pt>
                <c:pt idx="6">
                  <c:v>35</c:v>
                </c:pt>
                <c:pt idx="7">
                  <c:v>30</c:v>
                </c:pt>
                <c:pt idx="8">
                  <c:v>24</c:v>
                </c:pt>
                <c:pt idx="9">
                  <c:v>28</c:v>
                </c:pt>
                <c:pt idx="10">
                  <c:v>23</c:v>
                </c:pt>
                <c:pt idx="11">
                  <c:v>32</c:v>
                </c:pt>
                <c:pt idx="12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Devolution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1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Sheet1!$B$3:$N$3</c:f>
              <c:numCache>
                <c:formatCode>General</c:formatCode>
                <c:ptCount val="13"/>
                <c:pt idx="0">
                  <c:v>59</c:v>
                </c:pt>
                <c:pt idx="1">
                  <c:v>55</c:v>
                </c:pt>
                <c:pt idx="2">
                  <c:v>59</c:v>
                </c:pt>
                <c:pt idx="3">
                  <c:v>52</c:v>
                </c:pt>
                <c:pt idx="4">
                  <c:v>56</c:v>
                </c:pt>
                <c:pt idx="5">
                  <c:v>45</c:v>
                </c:pt>
                <c:pt idx="6">
                  <c:v>44</c:v>
                </c:pt>
                <c:pt idx="7">
                  <c:v>54</c:v>
                </c:pt>
                <c:pt idx="8">
                  <c:v>62</c:v>
                </c:pt>
                <c:pt idx="9">
                  <c:v>56</c:v>
                </c:pt>
                <c:pt idx="10">
                  <c:v>61</c:v>
                </c:pt>
                <c:pt idx="11">
                  <c:v>58</c:v>
                </c:pt>
                <c:pt idx="12">
                  <c:v>61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Parliament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numRef>
              <c:f>Sheet1!$B$1:$N$1</c:f>
              <c:numCache>
                <c:formatCode>General</c:formatCode>
                <c:ptCount val="1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Sheet1!$B$4:$N$4</c:f>
              <c:numCache>
                <c:formatCode>General</c:formatCode>
                <c:ptCount val="13"/>
                <c:pt idx="0">
                  <c:v>10</c:v>
                </c:pt>
                <c:pt idx="1">
                  <c:v>12</c:v>
                </c:pt>
                <c:pt idx="2">
                  <c:v>9</c:v>
                </c:pt>
                <c:pt idx="3">
                  <c:v>13</c:v>
                </c:pt>
                <c:pt idx="4">
                  <c:v>13</c:v>
                </c:pt>
                <c:pt idx="5">
                  <c:v>17</c:v>
                </c:pt>
                <c:pt idx="6">
                  <c:v>14</c:v>
                </c:pt>
                <c:pt idx="7">
                  <c:v>9</c:v>
                </c:pt>
                <c:pt idx="8">
                  <c:v>9</c:v>
                </c:pt>
                <c:pt idx="9">
                  <c:v>8</c:v>
                </c:pt>
                <c:pt idx="10">
                  <c:v>10</c:v>
                </c:pt>
                <c:pt idx="11">
                  <c:v>6</c:v>
                </c:pt>
                <c:pt idx="12">
                  <c:v>11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DK/NA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1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Sheet1!$B$5:$N$5</c:f>
              <c:numCache>
                <c:formatCode>General</c:formatCode>
                <c:ptCount val="13"/>
                <c:pt idx="0">
                  <c:v>5</c:v>
                </c:pt>
                <c:pt idx="1">
                  <c:v>3</c:v>
                </c:pt>
                <c:pt idx="2">
                  <c:v>4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8</c:v>
                </c:pt>
                <c:pt idx="7">
                  <c:v>7</c:v>
                </c:pt>
                <c:pt idx="8">
                  <c:v>5</c:v>
                </c:pt>
                <c:pt idx="9">
                  <c:v>8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282496"/>
        <c:axId val="34137216"/>
      </c:areaChart>
      <c:catAx>
        <c:axId val="3428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137216"/>
        <c:crosses val="autoZero"/>
        <c:auto val="1"/>
        <c:lblAlgn val="ctr"/>
        <c:lblOffset val="100"/>
        <c:noMultiLvlLbl val="0"/>
      </c:catAx>
      <c:valAx>
        <c:axId val="341372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4282496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4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6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0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0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7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7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1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9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0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E559-3499-5442-8FC7-9053DDC1E68F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C74B1-5949-CA4E-A7E9-954AB03A1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6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784" y="1049060"/>
            <a:ext cx="1079130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L’Ecosse</a:t>
            </a:r>
            <a:r>
              <a:rPr lang="en-US" sz="3600" dirty="0" smtClean="0"/>
              <a:t> après le </a:t>
            </a:r>
            <a:r>
              <a:rPr lang="en-US" sz="3600" dirty="0" err="1" smtClean="0"/>
              <a:t>référendum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Michael Keating</a:t>
            </a:r>
            <a:endParaRPr lang="en-US" sz="3600" dirty="0"/>
          </a:p>
          <a:p>
            <a:r>
              <a:rPr lang="en-US" sz="2400" dirty="0" smtClean="0"/>
              <a:t>Professor of Politics, University of Aberdeen</a:t>
            </a:r>
          </a:p>
          <a:p>
            <a:r>
              <a:rPr lang="en-US" sz="2400" dirty="0" smtClean="0"/>
              <a:t>Director, ESRC Centre for Constitutional Change</a:t>
            </a:r>
          </a:p>
          <a:p>
            <a:endParaRPr lang="en-US" sz="3600" dirty="0" smtClean="0"/>
          </a:p>
          <a:p>
            <a:r>
              <a:rPr lang="en-US" sz="2800" dirty="0"/>
              <a:t>http://</a:t>
            </a:r>
            <a:r>
              <a:rPr lang="en-US" sz="2800" dirty="0" err="1"/>
              <a:t>www.futureukandscotland.ac.uk</a:t>
            </a:r>
            <a:r>
              <a:rPr lang="en-US" sz="2800" dirty="0"/>
              <a:t>/</a:t>
            </a:r>
            <a:endParaRPr lang="en-US" sz="2800" dirty="0" smtClean="0"/>
          </a:p>
          <a:p>
            <a:endParaRPr lang="en-US" sz="3600" dirty="0"/>
          </a:p>
          <a:p>
            <a:endParaRPr lang="en-US" dirty="0"/>
          </a:p>
        </p:txBody>
      </p:sp>
      <p:pic>
        <p:nvPicPr>
          <p:cNvPr id="3" name="Picture 2" descr="logo cop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53" y="5061920"/>
            <a:ext cx="2120900" cy="1066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351" y="5061920"/>
            <a:ext cx="1625600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3864" y="5261373"/>
            <a:ext cx="13716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561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4396" y="625755"/>
            <a:ext cx="4601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Les </a:t>
            </a:r>
            <a:r>
              <a:rPr lang="en-US" sz="3200" dirty="0" err="1" smtClean="0"/>
              <a:t>enjeux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Ecosse</a:t>
            </a:r>
            <a:r>
              <a:rPr lang="en-US" sz="3200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Union (+Europe)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Etat</a:t>
            </a:r>
            <a:r>
              <a:rPr lang="en-US" sz="3200" dirty="0" smtClean="0"/>
              <a:t> Providence</a:t>
            </a:r>
            <a:endParaRPr lang="en-US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Economie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endParaRPr lang="en-US" sz="3200" dirty="0" smtClean="0"/>
          </a:p>
          <a:p>
            <a:pPr marL="457200" indent="-457200">
              <a:buFont typeface="Arial"/>
              <a:buChar char="•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0149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7452" y="975442"/>
            <a:ext cx="95651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La </a:t>
            </a:r>
            <a:r>
              <a:rPr lang="en-US" sz="3200" dirty="0" err="1" smtClean="0"/>
              <a:t>Campagne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Guerre </a:t>
            </a:r>
            <a:r>
              <a:rPr lang="en-US" sz="3200" dirty="0" err="1" smtClean="0"/>
              <a:t>aérienne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Guerre </a:t>
            </a:r>
            <a:r>
              <a:rPr lang="en-US" sz="3200" dirty="0" err="1" smtClean="0"/>
              <a:t>térrestre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Expansion de la coalition du </a:t>
            </a:r>
            <a:r>
              <a:rPr lang="en-US" sz="3200" dirty="0" err="1" smtClean="0"/>
              <a:t>Oui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Mobilisation</a:t>
            </a:r>
            <a:r>
              <a:rPr lang="en-US" sz="3200" dirty="0" smtClean="0"/>
              <a:t> </a:t>
            </a:r>
            <a:r>
              <a:rPr lang="en-US" sz="3200" dirty="0" err="1" smtClean="0"/>
              <a:t>sociale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Négativisme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Participation </a:t>
            </a:r>
            <a:r>
              <a:rPr lang="en-US" sz="3200" dirty="0" err="1" smtClean="0"/>
              <a:t>électorale</a:t>
            </a:r>
            <a:r>
              <a:rPr lang="en-US" sz="3200" dirty="0"/>
              <a:t> </a:t>
            </a:r>
            <a:r>
              <a:rPr lang="en-US" sz="3200" dirty="0" smtClean="0"/>
              <a:t>85% (97 % </a:t>
            </a:r>
            <a:r>
              <a:rPr lang="en-US" sz="3200" dirty="0" err="1" smtClean="0"/>
              <a:t>enregistrés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175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387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09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6160" y="1582791"/>
            <a:ext cx="81851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Qui vote </a:t>
            </a:r>
            <a:r>
              <a:rPr lang="en-US" sz="3200" dirty="0" err="1" smtClean="0"/>
              <a:t>Oui</a:t>
            </a:r>
            <a:r>
              <a:rPr lang="en-US" sz="3200" dirty="0" smtClean="0"/>
              <a:t>?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Pas de </a:t>
            </a:r>
            <a:r>
              <a:rPr lang="en-US" sz="3200" dirty="0" err="1" smtClean="0"/>
              <a:t>grands</a:t>
            </a:r>
            <a:r>
              <a:rPr lang="en-US" sz="3200" dirty="0" smtClean="0"/>
              <a:t> </a:t>
            </a:r>
            <a:r>
              <a:rPr lang="en-US" sz="3200" dirty="0" err="1" smtClean="0"/>
              <a:t>clivages</a:t>
            </a:r>
            <a:r>
              <a:rPr lang="en-US" sz="3200" dirty="0" smtClean="0"/>
              <a:t> </a:t>
            </a:r>
            <a:r>
              <a:rPr lang="en-US" sz="3200" dirty="0" err="1" smtClean="0"/>
              <a:t>mais</a:t>
            </a:r>
            <a:r>
              <a:rPr lang="en-US" sz="3200" dirty="0" smtClean="0"/>
              <a:t>: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Hommes</a:t>
            </a:r>
            <a:r>
              <a:rPr lang="en-US" sz="3200" dirty="0" smtClean="0"/>
              <a:t> (+10)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Jeunes</a:t>
            </a:r>
            <a:r>
              <a:rPr lang="en-US" sz="3200" dirty="0" smtClean="0"/>
              <a:t> (</a:t>
            </a:r>
            <a:r>
              <a:rPr lang="en-US" sz="3200" dirty="0" err="1" smtClean="0"/>
              <a:t>mais</a:t>
            </a:r>
            <a:r>
              <a:rPr lang="en-US" sz="3200" dirty="0" smtClean="0"/>
              <a:t> pas les plus </a:t>
            </a:r>
            <a:r>
              <a:rPr lang="en-US" sz="3200" dirty="0" err="1" smtClean="0"/>
              <a:t>jeunes</a:t>
            </a:r>
            <a:r>
              <a:rPr lang="en-US" sz="3200" dirty="0" smtClean="0"/>
              <a:t>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Classes </a:t>
            </a:r>
            <a:r>
              <a:rPr lang="en-US" sz="3200" dirty="0" err="1" smtClean="0"/>
              <a:t>populaires</a:t>
            </a:r>
            <a:r>
              <a:rPr lang="en-US" sz="3200" dirty="0" smtClean="0"/>
              <a:t> (+10)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Nés</a:t>
            </a:r>
            <a:r>
              <a:rPr lang="en-US" sz="3200" dirty="0" smtClean="0"/>
              <a:t> en </a:t>
            </a:r>
            <a:r>
              <a:rPr lang="en-US" sz="3200" dirty="0" err="1" smtClean="0"/>
              <a:t>Ecosse</a:t>
            </a:r>
            <a:r>
              <a:rPr lang="en-US" sz="3200" dirty="0" smtClean="0"/>
              <a:t>, pas en </a:t>
            </a:r>
            <a:r>
              <a:rPr lang="en-US" sz="3200" dirty="0" err="1" smtClean="0"/>
              <a:t>Angleterre</a:t>
            </a:r>
            <a:r>
              <a:rPr lang="en-US" sz="3200" dirty="0" smtClean="0"/>
              <a:t> (2-1)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38728" y="371951"/>
            <a:ext cx="155343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Résultat</a:t>
            </a:r>
            <a:endParaRPr lang="en-US" sz="3200" dirty="0" smtClean="0"/>
          </a:p>
          <a:p>
            <a:r>
              <a:rPr lang="en-US" sz="3200" dirty="0" smtClean="0"/>
              <a:t>55-45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16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993" y="1327050"/>
            <a:ext cx="7847869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Et après?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Intervention </a:t>
            </a:r>
            <a:r>
              <a:rPr lang="en-US" sz="3200" dirty="0" err="1" smtClean="0"/>
              <a:t>dernière</a:t>
            </a:r>
            <a:r>
              <a:rPr lang="en-US" sz="3200" dirty="0" smtClean="0"/>
              <a:t> </a:t>
            </a:r>
            <a:r>
              <a:rPr lang="en-US" sz="3200" dirty="0" err="1" smtClean="0"/>
              <a:t>semaine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Devolution plus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Mobilisation</a:t>
            </a:r>
            <a:r>
              <a:rPr lang="en-US" sz="3200" dirty="0" smtClean="0"/>
              <a:t> </a:t>
            </a:r>
            <a:r>
              <a:rPr lang="en-US" sz="3200" dirty="0" err="1" smtClean="0"/>
              <a:t>sociale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Réaction</a:t>
            </a:r>
            <a:r>
              <a:rPr lang="en-US" sz="3200" dirty="0" smtClean="0"/>
              <a:t> en </a:t>
            </a:r>
            <a:r>
              <a:rPr lang="en-US" sz="3200" dirty="0" err="1" smtClean="0"/>
              <a:t>Angleterre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Question de West Lothian (</a:t>
            </a:r>
            <a:r>
              <a:rPr lang="en-US" sz="3200" dirty="0" err="1" smtClean="0"/>
              <a:t>rôle</a:t>
            </a:r>
            <a:r>
              <a:rPr lang="en-US" sz="3200" dirty="0" smtClean="0"/>
              <a:t> des </a:t>
            </a:r>
            <a:r>
              <a:rPr lang="en-US" sz="3200" dirty="0" err="1" smtClean="0"/>
              <a:t>députés</a:t>
            </a:r>
            <a:r>
              <a:rPr lang="en-US" sz="3200" dirty="0" smtClean="0"/>
              <a:t> </a:t>
            </a:r>
            <a:r>
              <a:rPr lang="en-US" sz="3200" dirty="0" err="1" smtClean="0"/>
              <a:t>ecossais</a:t>
            </a:r>
            <a:r>
              <a:rPr lang="en-US" sz="3200" dirty="0" smtClean="0"/>
              <a:t> </a:t>
            </a:r>
            <a:r>
              <a:rPr lang="en-US" sz="3200" dirty="0" err="1" smtClean="0"/>
              <a:t>à</a:t>
            </a:r>
            <a:r>
              <a:rPr lang="en-US" sz="3200" dirty="0" smtClean="0"/>
              <a:t> Westminster)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Péréquation</a:t>
            </a:r>
            <a:r>
              <a:rPr lang="en-US" sz="3200" dirty="0" smtClean="0"/>
              <a:t> </a:t>
            </a:r>
            <a:r>
              <a:rPr lang="en-US" sz="3200" dirty="0" err="1" smtClean="0"/>
              <a:t>fiscale</a:t>
            </a:r>
            <a:r>
              <a:rPr lang="en-US" sz="3200" dirty="0" smtClean="0"/>
              <a:t> (Barnett formula)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féderalisme</a:t>
            </a:r>
            <a:r>
              <a:rPr lang="en-US" sz="3200" dirty="0" smtClean="0"/>
              <a:t> </a:t>
            </a:r>
            <a:r>
              <a:rPr lang="en-US" sz="3200" dirty="0" err="1" smtClean="0"/>
              <a:t>britannique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Europe 2017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797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3695" y="847230"/>
            <a:ext cx="648126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Traditions </a:t>
            </a:r>
            <a:r>
              <a:rPr lang="en-US" sz="3200" dirty="0" err="1" smtClean="0"/>
              <a:t>politiques</a:t>
            </a:r>
            <a:r>
              <a:rPr lang="en-US" sz="3200" dirty="0" smtClean="0"/>
              <a:t> en </a:t>
            </a:r>
            <a:r>
              <a:rPr lang="en-US" sz="3200" dirty="0" err="1" smtClean="0"/>
              <a:t>Ecosse</a:t>
            </a:r>
            <a:endParaRPr lang="en-US" sz="3200" dirty="0" smtClean="0"/>
          </a:p>
          <a:p>
            <a:pPr marL="914400" lvl="1" indent="-457200">
              <a:buFont typeface="Arial"/>
              <a:buChar char="•"/>
            </a:pPr>
            <a:r>
              <a:rPr lang="en-US" sz="3200" dirty="0" err="1" smtClean="0"/>
              <a:t>Unionisme</a:t>
            </a:r>
            <a:endParaRPr lang="en-US" sz="3200" dirty="0" smtClean="0"/>
          </a:p>
          <a:p>
            <a:pPr marL="1371600" lvl="2" indent="-457200">
              <a:buFont typeface="Arial"/>
              <a:buChar char="•"/>
            </a:pPr>
            <a:r>
              <a:rPr lang="en-US" sz="3200" dirty="0" err="1" smtClean="0"/>
              <a:t>Plurinationalisme</a:t>
            </a:r>
            <a:r>
              <a:rPr lang="en-US" sz="3200" dirty="0" smtClean="0"/>
              <a:t> </a:t>
            </a:r>
            <a:r>
              <a:rPr lang="en-US" sz="3200" dirty="0" err="1" smtClean="0"/>
              <a:t>symbolique</a:t>
            </a:r>
            <a:endParaRPr lang="en-US" sz="3200" dirty="0" smtClean="0"/>
          </a:p>
          <a:p>
            <a:pPr marL="1371600" lvl="2" indent="-457200">
              <a:buFont typeface="Arial"/>
              <a:buChar char="•"/>
            </a:pPr>
            <a:r>
              <a:rPr lang="en-US" sz="3200" dirty="0" err="1" smtClean="0"/>
              <a:t>Unité</a:t>
            </a:r>
            <a:r>
              <a:rPr lang="en-US" sz="3200" dirty="0" smtClean="0"/>
              <a:t> </a:t>
            </a:r>
            <a:r>
              <a:rPr lang="en-US" sz="3200" dirty="0" err="1" smtClean="0"/>
              <a:t>politique</a:t>
            </a:r>
            <a:endParaRPr lang="en-US" sz="3200" dirty="0" smtClean="0"/>
          </a:p>
          <a:p>
            <a:pPr marL="914400" lvl="1" indent="-457200">
              <a:buFont typeface="Arial"/>
              <a:buChar char="•"/>
            </a:pPr>
            <a:r>
              <a:rPr lang="en-US" sz="3200" dirty="0" err="1" smtClean="0"/>
              <a:t>Indépendentisme</a:t>
            </a:r>
            <a:endParaRPr lang="en-US" sz="3200" dirty="0" smtClean="0"/>
          </a:p>
          <a:p>
            <a:pPr marL="1371600" lvl="2" indent="-457200">
              <a:buFont typeface="Arial"/>
              <a:buChar char="•"/>
            </a:pPr>
            <a:r>
              <a:rPr lang="en-US" sz="3200" dirty="0" smtClean="0"/>
              <a:t>Empire, Europe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Autonomy (home rule, devolution)</a:t>
            </a:r>
          </a:p>
          <a:p>
            <a:pPr marL="457200" indent="-457200">
              <a:buFont typeface="Arial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153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141" y="993846"/>
            <a:ext cx="3826689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1999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Parlement</a:t>
            </a:r>
            <a:r>
              <a:rPr lang="en-US" sz="3200" dirty="0" smtClean="0"/>
              <a:t> </a:t>
            </a:r>
            <a:r>
              <a:rPr lang="en-US" sz="3200" dirty="0" err="1" smtClean="0"/>
              <a:t>écossais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3 options &gt; 2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Dévolution</a:t>
            </a:r>
            <a:r>
              <a:rPr lang="en-US" sz="3200" dirty="0" smtClean="0"/>
              <a:t>-max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Post-</a:t>
            </a:r>
            <a:r>
              <a:rPr lang="en-US" sz="3200" dirty="0" err="1" smtClean="0"/>
              <a:t>souveraineté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3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7071" y="1122678"/>
            <a:ext cx="22385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2007 + 2011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564650" y="2263761"/>
            <a:ext cx="5827236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Victoire</a:t>
            </a:r>
            <a:r>
              <a:rPr lang="en-US" sz="2800" dirty="0" smtClean="0"/>
              <a:t> du SNP, </a:t>
            </a:r>
            <a:r>
              <a:rPr lang="en-US" sz="2800" dirty="0" err="1" smtClean="0"/>
              <a:t>minorité</a:t>
            </a:r>
            <a:r>
              <a:rPr lang="en-US" sz="2800" dirty="0" smtClean="0"/>
              <a:t> &gt; </a:t>
            </a:r>
            <a:r>
              <a:rPr lang="en-US" sz="2800" dirty="0" err="1" smtClean="0"/>
              <a:t>majorité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Accord </a:t>
            </a:r>
            <a:r>
              <a:rPr lang="en-US" sz="2800" dirty="0" err="1" smtClean="0"/>
              <a:t>d’Edimbourg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Référendum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Victoire</a:t>
            </a:r>
            <a:r>
              <a:rPr lang="en-US" sz="2800" dirty="0" smtClean="0"/>
              <a:t> du SNP ne correspond pas </a:t>
            </a:r>
            <a:r>
              <a:rPr lang="en-US" sz="2800" dirty="0" err="1" smtClean="0"/>
              <a:t>à</a:t>
            </a:r>
            <a:r>
              <a:rPr lang="en-US" sz="2800" dirty="0" smtClean="0"/>
              <a:t>: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err="1" smtClean="0"/>
              <a:t>Montée</a:t>
            </a:r>
            <a:r>
              <a:rPr lang="en-US" sz="2800" dirty="0" smtClean="0"/>
              <a:t> identification </a:t>
            </a:r>
            <a:r>
              <a:rPr lang="en-US" sz="2800" dirty="0" err="1" smtClean="0"/>
              <a:t>écossais</a:t>
            </a:r>
            <a:endParaRPr lang="en-US" sz="2800" dirty="0" smtClean="0"/>
          </a:p>
          <a:p>
            <a:pPr marL="742950" lvl="1" indent="-285750">
              <a:buFont typeface="Arial"/>
              <a:buChar char="•"/>
            </a:pPr>
            <a:r>
              <a:rPr lang="en-US" sz="2800" dirty="0" err="1" smtClean="0"/>
              <a:t>Revendications</a:t>
            </a:r>
            <a:r>
              <a:rPr lang="en-US" sz="2800" dirty="0" smtClean="0"/>
              <a:t> </a:t>
            </a:r>
            <a:r>
              <a:rPr lang="en-US" sz="2800" dirty="0" err="1" smtClean="0"/>
              <a:t>indépendantises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730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3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057059"/>
              </p:ext>
            </p:extLst>
          </p:nvPr>
        </p:nvGraphicFramePr>
        <p:xfrm>
          <a:off x="992369" y="1472365"/>
          <a:ext cx="7068538" cy="3494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2369" y="644160"/>
            <a:ext cx="75290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Options </a:t>
            </a:r>
            <a:r>
              <a:rPr lang="en-US" sz="3200" dirty="0" err="1" smtClean="0"/>
              <a:t>constitutionnelles</a:t>
            </a:r>
            <a:r>
              <a:rPr lang="en-US" sz="3200" dirty="0" smtClean="0"/>
              <a:t>, 1999-2012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343758" y="5318918"/>
            <a:ext cx="6036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Scotland  become independent, separate from the UK? </a:t>
            </a:r>
          </a:p>
          <a:p>
            <a:r>
              <a:rPr lang="en-US" dirty="0" smtClean="0"/>
              <a:t>Scottish Social Attitudes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2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427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634933"/>
            <a:ext cx="8042276" cy="995691"/>
          </a:xfrm>
        </p:spPr>
        <p:txBody>
          <a:bodyPr/>
          <a:lstStyle/>
          <a:p>
            <a:r>
              <a:rPr lang="en-US" sz="2400" dirty="0" smtClean="0"/>
              <a:t>Scottish Social Attitudes Survey 2012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17158" y="49066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71530"/>
              </p:ext>
            </p:extLst>
          </p:nvPr>
        </p:nvGraphicFramePr>
        <p:xfrm>
          <a:off x="549275" y="1730228"/>
          <a:ext cx="7620000" cy="417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981"/>
                <a:gridCol w="1293019"/>
              </a:tblGrid>
              <a:tr h="412560">
                <a:tc>
                  <a:txBody>
                    <a:bodyPr/>
                    <a:lstStyle/>
                    <a:p>
                      <a:r>
                        <a:rPr lang="en-US" dirty="0" smtClean="0"/>
                        <a:t>Option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 cent</a:t>
                      </a:r>
                      <a:endParaRPr lang="en-US" dirty="0"/>
                    </a:p>
                  </a:txBody>
                  <a:tcPr/>
                </a:tc>
              </a:tr>
              <a:tr h="712090">
                <a:tc>
                  <a:txBody>
                    <a:bodyPr/>
                    <a:lstStyle/>
                    <a:p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Scottish Parliament make all decisions	</a:t>
                      </a:r>
                      <a:r>
                        <a:rPr lang="en-GB" sz="2400" dirty="0" smtClean="0">
                          <a:effectLst/>
                        </a:rPr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35</a:t>
                      </a:r>
                      <a:endParaRPr lang="en-US" sz="2400" dirty="0"/>
                    </a:p>
                  </a:txBody>
                  <a:tcPr/>
                </a:tc>
              </a:tr>
              <a:tr h="1322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 Government decide defence and foreign affairs, Scottish Parliament the rest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</a:t>
                      </a:r>
                      <a:endParaRPr lang="en-US" sz="2400" dirty="0"/>
                    </a:p>
                  </a:txBody>
                  <a:tcPr/>
                </a:tc>
              </a:tr>
              <a:tr h="1017272">
                <a:tc>
                  <a:txBody>
                    <a:bodyPr/>
                    <a:lstStyle/>
                    <a:p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 Government decide taxes, benefits and defence and foreign affairs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/>
                </a:tc>
              </a:tr>
              <a:tr h="712090">
                <a:tc>
                  <a:txBody>
                    <a:bodyPr/>
                    <a:lstStyle/>
                    <a:p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 Government decide everything</a:t>
                      </a:r>
                      <a:r>
                        <a:rPr lang="en-GB" sz="2400" dirty="0" smtClean="0">
                          <a:effectLst/>
                        </a:rPr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3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708" y="663671"/>
            <a:ext cx="842423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La Question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Should Scotland be an independent country?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err="1" smtClean="0"/>
              <a:t>L’Ecosse</a:t>
            </a:r>
            <a:r>
              <a:rPr lang="en-US" sz="3200" dirty="0" smtClean="0"/>
              <a:t> </a:t>
            </a:r>
            <a:r>
              <a:rPr lang="en-US" sz="3200" dirty="0" err="1" smtClean="0"/>
              <a:t>devrait-elle</a:t>
            </a:r>
            <a:r>
              <a:rPr lang="en-US" sz="3200" dirty="0" smtClean="0"/>
              <a:t> </a:t>
            </a:r>
            <a:r>
              <a:rPr lang="en-US" sz="3200" dirty="0" err="1" smtClean="0"/>
              <a:t>être</a:t>
            </a:r>
            <a:r>
              <a:rPr lang="en-US" sz="3200" dirty="0" smtClean="0"/>
              <a:t> un pays </a:t>
            </a:r>
            <a:r>
              <a:rPr lang="en-US" sz="3200" dirty="0" err="1" smtClean="0"/>
              <a:t>indépandant</a:t>
            </a:r>
            <a:r>
              <a:rPr lang="en-US" sz="3200" dirty="0" smtClean="0"/>
              <a:t>?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Independence lite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6 unions: </a:t>
            </a:r>
            <a:r>
              <a:rPr lang="en-US" sz="3200" dirty="0" err="1" smtClean="0"/>
              <a:t>politique</a:t>
            </a:r>
            <a:r>
              <a:rPr lang="en-US" sz="3200" dirty="0" smtClean="0"/>
              <a:t>, </a:t>
            </a:r>
            <a:r>
              <a:rPr lang="en-US" sz="3200" dirty="0" err="1" smtClean="0"/>
              <a:t>monarchique</a:t>
            </a:r>
            <a:r>
              <a:rPr lang="en-US" sz="3200" dirty="0" smtClean="0"/>
              <a:t>; </a:t>
            </a:r>
            <a:r>
              <a:rPr lang="en-US" sz="3200" dirty="0" err="1" smtClean="0"/>
              <a:t>européen</a:t>
            </a:r>
            <a:r>
              <a:rPr lang="en-US" sz="3200" dirty="0" smtClean="0"/>
              <a:t>; </a:t>
            </a:r>
            <a:r>
              <a:rPr lang="en-US" sz="3200" dirty="0" err="1" smtClean="0"/>
              <a:t>monétaire</a:t>
            </a:r>
            <a:r>
              <a:rPr lang="en-US" sz="3200" dirty="0" smtClean="0"/>
              <a:t>; </a:t>
            </a:r>
            <a:r>
              <a:rPr lang="en-US" sz="3200" dirty="0" err="1" smtClean="0"/>
              <a:t>défense</a:t>
            </a:r>
            <a:r>
              <a:rPr lang="en-US" sz="3200" dirty="0" smtClean="0"/>
              <a:t>; social.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Devolution-max, </a:t>
            </a:r>
            <a:r>
              <a:rPr lang="en-US" sz="3200" dirty="0" err="1" smtClean="0"/>
              <a:t>indéfini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755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285</Words>
  <Application>Microsoft Office PowerPoint</Application>
  <PresentationFormat>Affichage à l'écran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Scottish Social Attitudes Survey 2012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University of Aberdeen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Keating</dc:creator>
  <cp:lastModifiedBy>Utilisateur</cp:lastModifiedBy>
  <cp:revision>45</cp:revision>
  <dcterms:created xsi:type="dcterms:W3CDTF">2014-10-13T11:54:37Z</dcterms:created>
  <dcterms:modified xsi:type="dcterms:W3CDTF">2014-10-16T10:00:49Z</dcterms:modified>
</cp:coreProperties>
</file>