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2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61" r:id="rId4"/>
    <p:sldId id="282" r:id="rId5"/>
    <p:sldId id="258" r:id="rId6"/>
    <p:sldId id="263" r:id="rId7"/>
    <p:sldId id="283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gray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20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20789-616C-B04A-9403-FE82515BDDA4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2B1E5-4C2A-D346-B89D-1F863B35CFD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561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09856-B16A-094A-94AD-70EAC677582D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A55DC-2C78-C445-B14D-9EDB4C49CC0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078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A55DC-2C78-C445-B14D-9EDB4C49CC06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A55DC-2C78-C445-B14D-9EDB4C49CC06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A55DC-2C78-C445-B14D-9EDB4C49CC06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A55DC-2C78-C445-B14D-9EDB4C49CC06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A55DC-2C78-C445-B14D-9EDB4C49CC06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A55DC-2C78-C445-B14D-9EDB4C49CC06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4FEC-E0B3-3640-B7CB-E328896389A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4FEC-E0B3-3640-B7CB-E328896389A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4FEC-E0B3-3640-B7CB-E328896389A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4FEC-E0B3-3640-B7CB-E328896389A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4FEC-E0B3-3640-B7CB-E328896389A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4FEC-E0B3-3640-B7CB-E328896389A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4FEC-E0B3-3640-B7CB-E328896389A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604FEC-E0B3-3640-B7CB-E328896389A6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3604FEC-E0B3-3640-B7CB-E328896389A6}" type="slidenum">
              <a:rPr lang="fr-FR" smtClean="0"/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9A2B1BE-61EF-8B47-B113-2DCEB4ECB30C}" type="datetimeFigureOut">
              <a:rPr lang="fr-FR" smtClean="0"/>
              <a:t>2014-10-16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93875"/>
            <a:ext cx="7095835" cy="1241268"/>
          </a:xfrm>
        </p:spPr>
        <p:txBody>
          <a:bodyPr>
            <a:noAutofit/>
          </a:bodyPr>
          <a:lstStyle/>
          <a:p>
            <a:r>
              <a:rPr lang="fr-FR" dirty="0" smtClean="0">
                <a:latin typeface="Bell MT"/>
                <a:cs typeface="Bell MT"/>
              </a:rPr>
              <a:t>De la reconnaissance à l’habilitation</a:t>
            </a:r>
            <a:endParaRPr lang="fr-FR" dirty="0">
              <a:latin typeface="Bell MT"/>
              <a:cs typeface="Bell M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4461601"/>
            <a:ext cx="6749473" cy="1066800"/>
          </a:xfrm>
        </p:spPr>
        <p:txBody>
          <a:bodyPr>
            <a:noAutofit/>
          </a:bodyPr>
          <a:lstStyle/>
          <a:p>
            <a:endParaRPr lang="fr-FR" sz="2600" dirty="0" smtClean="0">
              <a:latin typeface="Bell MT"/>
              <a:cs typeface="Bell MT"/>
            </a:endParaRPr>
          </a:p>
          <a:p>
            <a:r>
              <a:rPr lang="fr-FR" sz="2600" dirty="0" smtClean="0">
                <a:latin typeface="Bell MT"/>
                <a:cs typeface="Bell MT"/>
              </a:rPr>
              <a:t>Rémi </a:t>
            </a:r>
            <a:r>
              <a:rPr lang="fr-FR" sz="2600" dirty="0" smtClean="0">
                <a:latin typeface="Bell MT"/>
                <a:cs typeface="Bell MT"/>
              </a:rPr>
              <a:t>LÉGER </a:t>
            </a:r>
            <a:endParaRPr lang="fr-FR" sz="2600" dirty="0" smtClean="0">
              <a:latin typeface="Bell MT"/>
              <a:cs typeface="Bell MT"/>
            </a:endParaRPr>
          </a:p>
          <a:p>
            <a:r>
              <a:rPr lang="fr-FR" sz="2600" dirty="0" smtClean="0">
                <a:latin typeface="Bell MT"/>
                <a:cs typeface="Bell MT"/>
              </a:rPr>
              <a:t>Université Simon Fraser (Vancouver, Canada)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24px-Francais_acadie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70" y="0"/>
            <a:ext cx="917482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Bell MT"/>
                <a:cs typeface="Bell MT"/>
              </a:rPr>
              <a:t>La thèse de la reconnaissance</a:t>
            </a:r>
            <a:endParaRPr lang="fr-FR" dirty="0">
              <a:latin typeface="Bell MT"/>
              <a:cs typeface="Bell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Lucida Grande"/>
              <a:buChar char="-"/>
            </a:pPr>
            <a:r>
              <a:rPr lang="fr-FR" sz="2600" dirty="0" smtClean="0">
                <a:latin typeface="Bell MT"/>
                <a:cs typeface="Bell MT"/>
              </a:rPr>
              <a:t>La reconnaissance </a:t>
            </a:r>
            <a:r>
              <a:rPr lang="fr-FR" sz="2600" dirty="0" smtClean="0">
                <a:latin typeface="Bell MT"/>
                <a:cs typeface="Bell MT"/>
              </a:rPr>
              <a:t>propose de traduire les </a:t>
            </a:r>
            <a:r>
              <a:rPr lang="fr-FR" sz="2600" dirty="0" smtClean="0">
                <a:latin typeface="Bell MT"/>
                <a:cs typeface="Bell MT"/>
              </a:rPr>
              <a:t>réalités du terrain</a:t>
            </a:r>
          </a:p>
          <a:p>
            <a:pPr>
              <a:buFont typeface="Lucida Grande"/>
              <a:buChar char="-"/>
            </a:pPr>
            <a:endParaRPr lang="fr-FR" sz="2600" dirty="0">
              <a:latin typeface="Bell MT"/>
              <a:cs typeface="Bell MT"/>
            </a:endParaRPr>
          </a:p>
          <a:p>
            <a:pPr>
              <a:buFont typeface="Lucida Grande"/>
              <a:buChar char="-"/>
            </a:pPr>
            <a:r>
              <a:rPr lang="fr-FR" sz="2600" dirty="0">
                <a:latin typeface="Bell MT"/>
                <a:cs typeface="Bell MT"/>
              </a:rPr>
              <a:t>L</a:t>
            </a:r>
            <a:r>
              <a:rPr lang="fr-FR" sz="2600" dirty="0" smtClean="0">
                <a:latin typeface="Bell MT"/>
                <a:cs typeface="Bell MT"/>
              </a:rPr>
              <a:t>es peuples et les groupes en situation minoritaire auraient réclamé la reconnaissance</a:t>
            </a:r>
          </a:p>
          <a:p>
            <a:pPr>
              <a:buFont typeface="Lucida Grande"/>
              <a:buChar char="-"/>
            </a:pPr>
            <a:endParaRPr lang="fr-FR" sz="2600" dirty="0">
              <a:latin typeface="Bell MT"/>
              <a:cs typeface="Bell MT"/>
            </a:endParaRPr>
          </a:p>
          <a:p>
            <a:pPr>
              <a:buFont typeface="Lucida Grande"/>
              <a:buChar char="-"/>
            </a:pPr>
            <a:r>
              <a:rPr lang="fr-FR" sz="2600" dirty="0" smtClean="0">
                <a:latin typeface="Bell MT"/>
                <a:cs typeface="Bell MT"/>
              </a:rPr>
              <a:t>En réponse, plusieurs États auraient adopté des « politiques de la reconnaissance »</a:t>
            </a:r>
            <a:endParaRPr lang="fr-FR" sz="2600" dirty="0">
              <a:latin typeface="Bell MT"/>
              <a:cs typeface="Bell M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9190" y="1901138"/>
            <a:ext cx="344432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2600" dirty="0" smtClean="0">
                <a:latin typeface="Bell MT"/>
                <a:cs typeface="Bell MT"/>
              </a:rPr>
              <a:t>RECONNAISSANCE</a:t>
            </a:r>
            <a:endParaRPr lang="fr-CA" sz="2600" dirty="0" smtClean="0">
              <a:latin typeface="Bell MT"/>
              <a:cs typeface="Bell MT"/>
            </a:endParaRPr>
          </a:p>
          <a:p>
            <a:pPr algn="ctr"/>
            <a:endParaRPr lang="fr-CA" sz="2600" dirty="0" smtClean="0">
              <a:latin typeface="Bell MT"/>
              <a:cs typeface="Bell MT"/>
            </a:endParaRPr>
          </a:p>
          <a:p>
            <a:pPr algn="ctr"/>
            <a:endParaRPr lang="fr-CA" sz="2600" b="1" dirty="0" smtClean="0">
              <a:latin typeface="Bell MT"/>
              <a:cs typeface="Bell MT"/>
            </a:endParaRPr>
          </a:p>
          <a:p>
            <a:pPr algn="ctr"/>
            <a:r>
              <a:rPr lang="fr-CA" sz="2600" b="1" dirty="0" smtClean="0">
                <a:latin typeface="Bell MT"/>
                <a:cs typeface="Bell MT"/>
              </a:rPr>
              <a:t>L’admission </a:t>
            </a:r>
            <a:r>
              <a:rPr lang="fr-CA" sz="2600" b="1" dirty="0" smtClean="0">
                <a:latin typeface="Bell MT"/>
                <a:cs typeface="Bell MT"/>
              </a:rPr>
              <a:t>de la légitimité </a:t>
            </a:r>
            <a:r>
              <a:rPr lang="fr-CA" sz="2600" dirty="0" smtClean="0">
                <a:latin typeface="Bell MT"/>
                <a:cs typeface="Bell MT"/>
              </a:rPr>
              <a:t>de l’identité ou de l’appartenance des personnes ou des </a:t>
            </a:r>
            <a:r>
              <a:rPr lang="fr-CA" sz="2600" dirty="0" smtClean="0">
                <a:latin typeface="Bell MT"/>
                <a:cs typeface="Bell MT"/>
              </a:rPr>
              <a:t>collectivités</a:t>
            </a:r>
            <a:endParaRPr lang="fr-CA" sz="2600" dirty="0" smtClean="0">
              <a:latin typeface="Bell MT"/>
              <a:cs typeface="Bell M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46957" y="1901138"/>
            <a:ext cx="346917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2600" dirty="0" smtClean="0">
                <a:latin typeface="Bell MT"/>
                <a:cs typeface="Bell MT"/>
              </a:rPr>
              <a:t>HABILITATION</a:t>
            </a:r>
          </a:p>
          <a:p>
            <a:pPr algn="ctr"/>
            <a:endParaRPr lang="fr-CA" sz="2600" dirty="0" smtClean="0">
              <a:latin typeface="Bell MT"/>
              <a:cs typeface="Bell MT"/>
            </a:endParaRPr>
          </a:p>
          <a:p>
            <a:pPr algn="ctr"/>
            <a:endParaRPr lang="fr-CA" sz="2600" dirty="0" smtClean="0">
              <a:latin typeface="Bell MT"/>
              <a:cs typeface="Bell MT"/>
            </a:endParaRPr>
          </a:p>
          <a:p>
            <a:pPr algn="ctr"/>
            <a:r>
              <a:rPr lang="fr-CA" sz="2600" b="1" dirty="0" smtClean="0">
                <a:latin typeface="Bell MT"/>
                <a:cs typeface="Bell MT"/>
              </a:rPr>
              <a:t>L’acquisition ou le renforcement du « pouvoir d’agir » </a:t>
            </a:r>
            <a:r>
              <a:rPr lang="fr-CA" sz="2600" dirty="0" smtClean="0">
                <a:latin typeface="Bell MT"/>
                <a:cs typeface="Bell MT"/>
              </a:rPr>
              <a:t>des personnes ou des </a:t>
            </a:r>
            <a:r>
              <a:rPr lang="fr-CA" sz="2600" dirty="0" smtClean="0">
                <a:latin typeface="Bell MT"/>
                <a:cs typeface="Bell MT"/>
              </a:rPr>
              <a:t>collectivités</a:t>
            </a:r>
            <a:endParaRPr lang="fr-CA" sz="2600" dirty="0" smtClean="0">
              <a:latin typeface="Bell MT"/>
              <a:cs typeface="Bell M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329546" y="1662545"/>
            <a:ext cx="11545" cy="37638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318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382" y="1727200"/>
            <a:ext cx="7620000" cy="3006437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r-CA" sz="2600" dirty="0">
                <a:latin typeface="Bell MT"/>
                <a:cs typeface="Bell MT"/>
              </a:rPr>
              <a:t>« Il importe de penser non pas uniquement une politique de la reconnaissance », écrira-t-il en référence aux cas québécois, écossais et catalan, « mais plutôt d’imaginer une politique d’habilitation permettant à ces dernières de se doter des outils nécessaires pour leur plein épanouissement communautaire » </a:t>
            </a:r>
            <a:endParaRPr lang="fr-CA" sz="2600" dirty="0">
              <a:latin typeface="Bell MT"/>
              <a:cs typeface="Bell MT"/>
            </a:endParaRPr>
          </a:p>
          <a:p>
            <a:pPr marL="114300" indent="0">
              <a:buNone/>
            </a:pPr>
            <a:r>
              <a:rPr lang="fr-CA" sz="2600" dirty="0" smtClean="0">
                <a:latin typeface="Bell MT"/>
                <a:cs typeface="Bell MT"/>
              </a:rPr>
              <a:t>	- Alain-G. Gagnon, </a:t>
            </a:r>
            <a:r>
              <a:rPr lang="fr-CA" sz="2600" i="1" dirty="0" smtClean="0">
                <a:latin typeface="Bell MT"/>
                <a:cs typeface="Bell MT"/>
              </a:rPr>
              <a:t>L’</a:t>
            </a:r>
            <a:r>
              <a:rPr lang="fr-CA" sz="2600" i="1" dirty="0" smtClean="0">
                <a:latin typeface="Bell MT"/>
                <a:cs typeface="Bell MT"/>
              </a:rPr>
              <a:t>âge des incertitudes</a:t>
            </a:r>
            <a:r>
              <a:rPr lang="fr-CA" sz="2600" i="1" dirty="0" smtClean="0">
                <a:latin typeface="Bell MT"/>
                <a:cs typeface="Bell MT"/>
              </a:rPr>
              <a:t> </a:t>
            </a:r>
            <a:endParaRPr lang="fr-FR" sz="2600" i="1" dirty="0">
              <a:latin typeface="Bell MT"/>
              <a:cs typeface="Bell M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ctr">
              <a:buNone/>
            </a:pPr>
            <a:endParaRPr lang="fr-FR" sz="2600" dirty="0" smtClean="0">
              <a:latin typeface="Bell MT"/>
              <a:cs typeface="Bell MT"/>
            </a:endParaRPr>
          </a:p>
          <a:p>
            <a:pPr marL="114300" indent="0" algn="ctr">
              <a:buNone/>
            </a:pPr>
            <a:r>
              <a:rPr lang="fr-FR" sz="2600" dirty="0" smtClean="0">
                <a:latin typeface="Bell MT"/>
                <a:cs typeface="Bell MT"/>
              </a:rPr>
              <a:t>l’acquisition ou le renforcement du pouvoir</a:t>
            </a:r>
          </a:p>
          <a:p>
            <a:pPr marL="114300" indent="0" algn="ctr">
              <a:buNone/>
            </a:pPr>
            <a:r>
              <a:rPr lang="fr-FR" sz="2600" dirty="0" smtClean="0">
                <a:latin typeface="Bell MT"/>
                <a:cs typeface="Bell MT"/>
              </a:rPr>
              <a:t>+</a:t>
            </a:r>
            <a:endParaRPr lang="fr-FR" sz="2600" dirty="0">
              <a:latin typeface="Bell MT"/>
              <a:cs typeface="Bell MT"/>
            </a:endParaRPr>
          </a:p>
          <a:p>
            <a:pPr marL="114300" indent="0" algn="ctr">
              <a:buNone/>
            </a:pPr>
            <a:r>
              <a:rPr lang="fr-FR" sz="2600" dirty="0" smtClean="0">
                <a:latin typeface="Bell MT"/>
                <a:cs typeface="Bell MT"/>
              </a:rPr>
              <a:t>les aspirations des personnes ou des collectivités</a:t>
            </a:r>
          </a:p>
          <a:p>
            <a:pPr marL="114300" indent="0" algn="ctr">
              <a:buNone/>
            </a:pPr>
            <a:r>
              <a:rPr lang="fr-FR" sz="2600" dirty="0" smtClean="0">
                <a:latin typeface="Bell MT"/>
                <a:cs typeface="Bell MT"/>
              </a:rPr>
              <a:t>=</a:t>
            </a:r>
          </a:p>
          <a:p>
            <a:pPr marL="114300" indent="0" algn="ctr">
              <a:buNone/>
            </a:pPr>
            <a:r>
              <a:rPr lang="fr-FR" sz="2600" dirty="0" smtClean="0">
                <a:latin typeface="Bell MT"/>
                <a:cs typeface="Bell MT"/>
              </a:rPr>
              <a:t>Conjuguer </a:t>
            </a:r>
            <a:r>
              <a:rPr lang="fr-FR" sz="2600" b="1" dirty="0" smtClean="0">
                <a:latin typeface="Bell MT"/>
                <a:cs typeface="Bell MT"/>
              </a:rPr>
              <a:t>pouvoir</a:t>
            </a:r>
            <a:r>
              <a:rPr lang="fr-FR" sz="2600" dirty="0" smtClean="0">
                <a:latin typeface="Bell MT"/>
                <a:cs typeface="Bell MT"/>
              </a:rPr>
              <a:t> et </a:t>
            </a:r>
            <a:r>
              <a:rPr lang="fr-FR" sz="2600" b="1" dirty="0" smtClean="0">
                <a:latin typeface="Bell MT"/>
                <a:cs typeface="Bell MT"/>
              </a:rPr>
              <a:t>aspirations</a:t>
            </a:r>
          </a:p>
          <a:p>
            <a:pPr marL="114300" indent="0">
              <a:buNone/>
            </a:pPr>
            <a:endParaRPr lang="fr-FR" sz="2600" dirty="0" smtClean="0">
              <a:latin typeface="Bell MT"/>
              <a:cs typeface="Bell MT"/>
            </a:endParaRPr>
          </a:p>
          <a:p>
            <a:pPr marL="114300" indent="0">
              <a:buNone/>
            </a:pPr>
            <a:endParaRPr lang="fr-FR" sz="2600" dirty="0">
              <a:latin typeface="Bell MT"/>
              <a:cs typeface="Bell M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latin typeface="Bell MT"/>
                <a:cs typeface="Bell MT"/>
              </a:rPr>
              <a:t>La thèse de l’habilitation</a:t>
            </a:r>
            <a:endParaRPr lang="fr-FR" dirty="0">
              <a:latin typeface="Bell MT"/>
              <a:cs typeface="Bell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Lucida Grande"/>
              <a:buChar char="-"/>
            </a:pPr>
            <a:r>
              <a:rPr lang="fr-FR" sz="2600" dirty="0" smtClean="0">
                <a:latin typeface="Bell MT"/>
                <a:cs typeface="Bell MT"/>
              </a:rPr>
              <a:t>La réalité du terrain recouvre à la fois la reconnaissance et l’habilitation</a:t>
            </a:r>
          </a:p>
          <a:p>
            <a:pPr>
              <a:buFont typeface="Lucida Grande"/>
              <a:buChar char="-"/>
            </a:pPr>
            <a:endParaRPr lang="fr-FR" sz="2600" dirty="0">
              <a:latin typeface="Bell MT"/>
              <a:cs typeface="Bell MT"/>
            </a:endParaRPr>
          </a:p>
          <a:p>
            <a:pPr>
              <a:buFont typeface="Lucida Grande"/>
              <a:buChar char="-"/>
            </a:pPr>
            <a:r>
              <a:rPr lang="fr-FR" sz="2600" dirty="0" smtClean="0">
                <a:latin typeface="Bell MT"/>
                <a:cs typeface="Bell MT"/>
              </a:rPr>
              <a:t>D’abord, l’habilitation est un désir logé au cœur de nombre des revendications minoritaire</a:t>
            </a:r>
          </a:p>
          <a:p>
            <a:pPr>
              <a:buFont typeface="Lucida Grande"/>
              <a:buChar char="-"/>
            </a:pPr>
            <a:endParaRPr lang="fr-FR" sz="2600" dirty="0">
              <a:latin typeface="Bell MT"/>
              <a:cs typeface="Bell MT"/>
            </a:endParaRPr>
          </a:p>
          <a:p>
            <a:pPr>
              <a:buFont typeface="Lucida Grande"/>
              <a:buChar char="-"/>
            </a:pPr>
            <a:r>
              <a:rPr lang="fr-FR" sz="2600" dirty="0" smtClean="0">
                <a:latin typeface="Bell MT"/>
                <a:cs typeface="Bell MT"/>
              </a:rPr>
              <a:t>Ensuite, l’action publique en réponse à ces revendications peut trouver fondement dans l’habilitation</a:t>
            </a:r>
            <a:endParaRPr lang="fr-FR" sz="2600" dirty="0" smtClean="0">
              <a:latin typeface="Bell MT"/>
              <a:cs typeface="Bell MT"/>
            </a:endParaRPr>
          </a:p>
        </p:txBody>
      </p:sp>
    </p:spTree>
    <p:extLst>
      <p:ext uri="{BB962C8B-B14F-4D97-AF65-F5344CB8AC3E}">
        <p14:creationId xmlns:p14="http://schemas.microsoft.com/office/powerpoint/2010/main" val="476153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7077</TotalTime>
  <Words>142</Words>
  <Application>Microsoft Macintosh PowerPoint</Application>
  <PresentationFormat>On-screen Show (4:3)</PresentationFormat>
  <Paragraphs>38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De la reconnaissance à l’habilitation</vt:lpstr>
      <vt:lpstr>PowerPoint Presentation</vt:lpstr>
      <vt:lpstr>La thèse de la reconnaissance</vt:lpstr>
      <vt:lpstr>PowerPoint Presentation</vt:lpstr>
      <vt:lpstr>PowerPoint Presentation</vt:lpstr>
      <vt:lpstr>PowerPoint Presentation</vt:lpstr>
      <vt:lpstr>La thèse de l’habilitation</vt:lpstr>
    </vt:vector>
  </TitlesOfParts>
  <Company>Queen's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politique, la politique, la science politique</dc:title>
  <dc:creator>Rémi Léger</dc:creator>
  <cp:lastModifiedBy>Microsoft Office User</cp:lastModifiedBy>
  <cp:revision>175</cp:revision>
  <cp:lastPrinted>2012-09-11T16:48:03Z</cp:lastPrinted>
  <dcterms:created xsi:type="dcterms:W3CDTF">2012-09-10T04:45:00Z</dcterms:created>
  <dcterms:modified xsi:type="dcterms:W3CDTF">2014-10-17T01:05:38Z</dcterms:modified>
</cp:coreProperties>
</file>